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69"/>
  </p:notesMasterIdLst>
  <p:sldIdLst>
    <p:sldId id="256" r:id="rId2"/>
    <p:sldId id="516" r:id="rId3"/>
    <p:sldId id="519" r:id="rId4"/>
    <p:sldId id="517" r:id="rId5"/>
    <p:sldId id="532" r:id="rId6"/>
    <p:sldId id="518" r:id="rId7"/>
    <p:sldId id="520" r:id="rId8"/>
    <p:sldId id="530" r:id="rId9"/>
    <p:sldId id="531" r:id="rId10"/>
    <p:sldId id="521" r:id="rId11"/>
    <p:sldId id="533" r:id="rId12"/>
    <p:sldId id="522" r:id="rId13"/>
    <p:sldId id="515" r:id="rId14"/>
    <p:sldId id="564" r:id="rId15"/>
    <p:sldId id="565" r:id="rId16"/>
    <p:sldId id="510" r:id="rId17"/>
    <p:sldId id="513" r:id="rId18"/>
    <p:sldId id="514" r:id="rId19"/>
    <p:sldId id="512" r:id="rId20"/>
    <p:sldId id="534" r:id="rId21"/>
    <p:sldId id="535" r:id="rId22"/>
    <p:sldId id="536" r:id="rId23"/>
    <p:sldId id="537" r:id="rId24"/>
    <p:sldId id="538" r:id="rId25"/>
    <p:sldId id="539" r:id="rId26"/>
    <p:sldId id="540" r:id="rId27"/>
    <p:sldId id="541" r:id="rId28"/>
    <p:sldId id="543" r:id="rId29"/>
    <p:sldId id="542" r:id="rId30"/>
    <p:sldId id="544" r:id="rId31"/>
    <p:sldId id="545" r:id="rId32"/>
    <p:sldId id="563" r:id="rId33"/>
    <p:sldId id="546" r:id="rId34"/>
    <p:sldId id="547" r:id="rId35"/>
    <p:sldId id="548" r:id="rId36"/>
    <p:sldId id="549" r:id="rId37"/>
    <p:sldId id="551" r:id="rId38"/>
    <p:sldId id="553" r:id="rId39"/>
    <p:sldId id="554" r:id="rId40"/>
    <p:sldId id="555" r:id="rId41"/>
    <p:sldId id="557" r:id="rId42"/>
    <p:sldId id="558" r:id="rId43"/>
    <p:sldId id="559" r:id="rId44"/>
    <p:sldId id="560" r:id="rId45"/>
    <p:sldId id="561" r:id="rId46"/>
    <p:sldId id="562" r:id="rId47"/>
    <p:sldId id="556" r:id="rId48"/>
    <p:sldId id="578" r:id="rId49"/>
    <p:sldId id="566" r:id="rId50"/>
    <p:sldId id="567" r:id="rId51"/>
    <p:sldId id="568" r:id="rId52"/>
    <p:sldId id="569" r:id="rId53"/>
    <p:sldId id="570" r:id="rId54"/>
    <p:sldId id="523" r:id="rId55"/>
    <p:sldId id="571" r:id="rId56"/>
    <p:sldId id="572" r:id="rId57"/>
    <p:sldId id="573" r:id="rId58"/>
    <p:sldId id="574" r:id="rId59"/>
    <p:sldId id="575" r:id="rId60"/>
    <p:sldId id="525" r:id="rId61"/>
    <p:sldId id="524" r:id="rId62"/>
    <p:sldId id="526" r:id="rId63"/>
    <p:sldId id="416" r:id="rId64"/>
    <p:sldId id="577" r:id="rId65"/>
    <p:sldId id="576" r:id="rId66"/>
    <p:sldId id="528" r:id="rId67"/>
    <p:sldId id="529" r:id="rId68"/>
  </p:sldIdLst>
  <p:sldSz cx="9144000" cy="5143500" type="screen16x9"/>
  <p:notesSz cx="6858000" cy="9144000"/>
  <p:embeddedFontLst>
    <p:embeddedFont>
      <p:font typeface="Calibri" panose="020F0502020204030204" pitchFamily="34" charset="0"/>
      <p:regular r:id="rId70"/>
      <p:bold r:id="rId71"/>
      <p:italic r:id="rId72"/>
      <p:boldItalic r:id="rId73"/>
    </p:embeddedFont>
    <p:embeddedFont>
      <p:font typeface="Calibri Light" panose="020F0302020204030204" pitchFamily="34" charset="0"/>
      <p:regular r:id="rId74"/>
      <p:italic r:id="rId75"/>
    </p:embeddedFont>
    <p:embeddedFont>
      <p:font typeface="Cambria" panose="02040503050406030204" pitchFamily="18" charset="0"/>
      <p:regular r:id="rId76"/>
      <p:bold r:id="rId77"/>
      <p:italic r:id="rId78"/>
      <p:boldItalic r:id="rId79"/>
    </p:embeddedFont>
    <p:embeddedFont>
      <p:font typeface="Cambria Math" panose="02040503050406030204" pitchFamily="18" charset="0"/>
      <p:regular r:id="rId80"/>
    </p:embeddedFont>
    <p:embeddedFont>
      <p:font typeface="Comic Sans MS" panose="030F0702030302020204" pitchFamily="66" charset="0"/>
      <p:regular r:id="rId81"/>
      <p:bold r:id="rId82"/>
      <p:italic r:id="rId83"/>
      <p:boldItalic r:id="rId84"/>
    </p:embeddedFont>
    <p:embeddedFont>
      <p:font typeface="Franklin Gothic Book" panose="020B0503020102020204" pitchFamily="34" charset="0"/>
      <p:regular r:id="rId85"/>
      <p:italic r:id="rId86"/>
    </p:embeddedFont>
    <p:embeddedFont>
      <p:font typeface="Helvetica" panose="020B0604020202020204" pitchFamily="34" charset="0"/>
      <p:regular r:id="rId87"/>
      <p:bold r:id="rId88"/>
      <p:italic r:id="rId89"/>
      <p:boldItalic r:id="rId90"/>
    </p:embeddedFont>
    <p:embeddedFont>
      <p:font typeface="Monotype Corsiva" panose="03010101010201010101" pitchFamily="66" charset="0"/>
      <p:italic r:id="rId91"/>
    </p:embeddedFont>
    <p:embeddedFont>
      <p:font typeface="Open Sans" panose="020B0606030504020204" pitchFamily="34" charset="0"/>
      <p:regular r:id="rId92"/>
      <p:bold r:id="rId93"/>
      <p:italic r:id="rId94"/>
      <p:boldItalic r:id="rId95"/>
    </p:embeddedFont>
    <p:embeddedFont>
      <p:font typeface="Wingdings 2" panose="05020102010507070707" pitchFamily="18" charset="2"/>
      <p:regular r:id="rId96"/>
    </p:embeddedFont>
  </p:embeddedFontLst>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0700"/>
    <a:srgbClr val="FF0000"/>
    <a:srgbClr val="FDC0BB"/>
    <a:srgbClr val="EF6C00"/>
    <a:srgbClr val="FDD3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32" autoAdjust="0"/>
    <p:restoredTop sz="95201" autoAdjust="0"/>
  </p:normalViewPr>
  <p:slideViewPr>
    <p:cSldViewPr snapToGrid="0">
      <p:cViewPr varScale="1">
        <p:scale>
          <a:sx n="128" d="100"/>
          <a:sy n="128" d="100"/>
        </p:scale>
        <p:origin x="240" y="8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5.fntdata"/><Relationship Id="rId89" Type="http://schemas.openxmlformats.org/officeDocument/2006/relationships/font" Target="fonts/font2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font" Target="fonts/font21.fntdata"/><Relationship Id="rId95" Type="http://schemas.openxmlformats.org/officeDocument/2006/relationships/font" Target="fonts/font2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notesMaster" Target="notesMasters/notesMaster1.xml"/><Relationship Id="rId80" Type="http://schemas.openxmlformats.org/officeDocument/2006/relationships/font" Target="fonts/font11.fntdata"/><Relationship Id="rId85"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font" Target="fonts/font22.fntdata"/><Relationship Id="rId96"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font" Target="fonts/font25.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font" Target="fonts/font2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8.fntdata"/><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93" Type="http://schemas.openxmlformats.org/officeDocument/2006/relationships/font" Target="fonts/font24.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5de561d2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5de561d2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36625">
              <a:defRPr>
                <a:solidFill>
                  <a:schemeClr val="tx1"/>
                </a:solidFill>
                <a:latin typeface="Arial" panose="020B0604020202020204" pitchFamily="34" charset="0"/>
                <a:cs typeface="Arial" panose="020B0604020202020204" pitchFamily="34" charset="0"/>
              </a:defRPr>
            </a:lvl1pPr>
            <a:lvl2pPr marL="742950" indent="-285750" defTabSz="936625">
              <a:defRPr>
                <a:solidFill>
                  <a:schemeClr val="tx1"/>
                </a:solidFill>
                <a:latin typeface="Arial" panose="020B0604020202020204" pitchFamily="34" charset="0"/>
                <a:cs typeface="Arial" panose="020B0604020202020204" pitchFamily="34" charset="0"/>
              </a:defRPr>
            </a:lvl2pPr>
            <a:lvl3pPr marL="1143000" indent="-228600" defTabSz="936625">
              <a:defRPr>
                <a:solidFill>
                  <a:schemeClr val="tx1"/>
                </a:solidFill>
                <a:latin typeface="Arial" panose="020B0604020202020204" pitchFamily="34" charset="0"/>
                <a:cs typeface="Arial" panose="020B0604020202020204" pitchFamily="34" charset="0"/>
              </a:defRPr>
            </a:lvl3pPr>
            <a:lvl4pPr marL="1600200" indent="-228600" defTabSz="936625">
              <a:defRPr>
                <a:solidFill>
                  <a:schemeClr val="tx1"/>
                </a:solidFill>
                <a:latin typeface="Arial" panose="020B0604020202020204" pitchFamily="34" charset="0"/>
                <a:cs typeface="Arial" panose="020B0604020202020204" pitchFamily="34" charset="0"/>
              </a:defRPr>
            </a:lvl4pPr>
            <a:lvl5pPr marL="2057400" indent="-228600" defTabSz="936625">
              <a:defRPr>
                <a:solidFill>
                  <a:schemeClr val="tx1"/>
                </a:solidFill>
                <a:latin typeface="Arial" panose="020B0604020202020204" pitchFamily="34" charset="0"/>
                <a:cs typeface="Arial" panose="020B0604020202020204" pitchFamily="34" charset="0"/>
              </a:defRPr>
            </a:lvl5pPr>
            <a:lvl6pPr marL="25146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70946C1-2CA6-4B58-B544-134B5605F421}" type="slidenum">
              <a:rPr lang="en-US" altLang="es-PE"/>
              <a:t>55</a:t>
            </a:fld>
            <a:endParaRPr lang="en-US" altLang="es-PE"/>
          </a:p>
        </p:txBody>
      </p:sp>
      <p:sp>
        <p:nvSpPr>
          <p:cNvPr id="21507" name="Rectangle 2"/>
          <p:cNvSpPr>
            <a:spLocks noGrp="1" noRot="1" noChangeAspect="1" noChangeArrowheads="1" noTextEdit="1"/>
          </p:cNvSpPr>
          <p:nvPr>
            <p:ph type="sldImg"/>
          </p:nvPr>
        </p:nvSpPr>
        <p:spPr>
          <a:xfrm>
            <a:off x="381000" y="685800"/>
            <a:ext cx="6096000" cy="3429000"/>
          </a:xfrm>
        </p:spPr>
      </p:sp>
      <p:sp>
        <p:nvSpPr>
          <p:cNvPr id="21508" name="Rectangle 3"/>
          <p:cNvSpPr>
            <a:spLocks noGrp="1" noChangeArrowheads="1"/>
          </p:cNvSpPr>
          <p:nvPr>
            <p:ph type="body" idx="1"/>
          </p:nvPr>
        </p:nvSpPr>
        <p:spPr>
          <a:noFill/>
        </p:spPr>
        <p:txBody>
          <a:bodyPr/>
          <a:lstStyle/>
          <a:p>
            <a:pPr eaLnBrk="1" hangingPunct="1"/>
            <a:endParaRPr lang="es-PE" altLang="es-P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36625">
              <a:defRPr>
                <a:solidFill>
                  <a:schemeClr val="tx1"/>
                </a:solidFill>
                <a:latin typeface="Arial" panose="020B0604020202020204" pitchFamily="34" charset="0"/>
                <a:cs typeface="Arial" panose="020B0604020202020204" pitchFamily="34" charset="0"/>
              </a:defRPr>
            </a:lvl1pPr>
            <a:lvl2pPr marL="742950" indent="-285750" defTabSz="936625">
              <a:defRPr>
                <a:solidFill>
                  <a:schemeClr val="tx1"/>
                </a:solidFill>
                <a:latin typeface="Arial" panose="020B0604020202020204" pitchFamily="34" charset="0"/>
                <a:cs typeface="Arial" panose="020B0604020202020204" pitchFamily="34" charset="0"/>
              </a:defRPr>
            </a:lvl2pPr>
            <a:lvl3pPr marL="1143000" indent="-228600" defTabSz="936625">
              <a:defRPr>
                <a:solidFill>
                  <a:schemeClr val="tx1"/>
                </a:solidFill>
                <a:latin typeface="Arial" panose="020B0604020202020204" pitchFamily="34" charset="0"/>
                <a:cs typeface="Arial" panose="020B0604020202020204" pitchFamily="34" charset="0"/>
              </a:defRPr>
            </a:lvl3pPr>
            <a:lvl4pPr marL="1600200" indent="-228600" defTabSz="936625">
              <a:defRPr>
                <a:solidFill>
                  <a:schemeClr val="tx1"/>
                </a:solidFill>
                <a:latin typeface="Arial" panose="020B0604020202020204" pitchFamily="34" charset="0"/>
                <a:cs typeface="Arial" panose="020B0604020202020204" pitchFamily="34" charset="0"/>
              </a:defRPr>
            </a:lvl4pPr>
            <a:lvl5pPr marL="2057400" indent="-228600" defTabSz="936625">
              <a:defRPr>
                <a:solidFill>
                  <a:schemeClr val="tx1"/>
                </a:solidFill>
                <a:latin typeface="Arial" panose="020B0604020202020204" pitchFamily="34" charset="0"/>
                <a:cs typeface="Arial" panose="020B0604020202020204" pitchFamily="34" charset="0"/>
              </a:defRPr>
            </a:lvl5pPr>
            <a:lvl6pPr marL="25146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70946C1-2CA6-4B58-B544-134B5605F421}" type="slidenum">
              <a:rPr lang="en-US" altLang="es-PE"/>
              <a:t>56</a:t>
            </a:fld>
            <a:endParaRPr lang="en-US" altLang="es-PE"/>
          </a:p>
        </p:txBody>
      </p:sp>
      <p:sp>
        <p:nvSpPr>
          <p:cNvPr id="21507" name="Rectangle 2"/>
          <p:cNvSpPr>
            <a:spLocks noGrp="1" noRot="1" noChangeAspect="1" noChangeArrowheads="1" noTextEdit="1"/>
          </p:cNvSpPr>
          <p:nvPr>
            <p:ph type="sldImg"/>
          </p:nvPr>
        </p:nvSpPr>
        <p:spPr>
          <a:xfrm>
            <a:off x="381000" y="685800"/>
            <a:ext cx="6096000" cy="3429000"/>
          </a:xfrm>
        </p:spPr>
      </p:sp>
      <p:sp>
        <p:nvSpPr>
          <p:cNvPr id="21508" name="Rectangle 3"/>
          <p:cNvSpPr>
            <a:spLocks noGrp="1" noChangeArrowheads="1"/>
          </p:cNvSpPr>
          <p:nvPr>
            <p:ph type="body" idx="1"/>
          </p:nvPr>
        </p:nvSpPr>
        <p:spPr>
          <a:noFill/>
        </p:spPr>
        <p:txBody>
          <a:bodyPr/>
          <a:lstStyle/>
          <a:p>
            <a:pPr eaLnBrk="1" hangingPunct="1"/>
            <a:endParaRPr lang="es-PE" altLang="es-P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36625">
              <a:defRPr>
                <a:solidFill>
                  <a:schemeClr val="tx1"/>
                </a:solidFill>
                <a:latin typeface="Arial" panose="020B0604020202020204" pitchFamily="34" charset="0"/>
                <a:cs typeface="Arial" panose="020B0604020202020204" pitchFamily="34" charset="0"/>
              </a:defRPr>
            </a:lvl1pPr>
            <a:lvl2pPr marL="742950" indent="-285750" defTabSz="936625">
              <a:defRPr>
                <a:solidFill>
                  <a:schemeClr val="tx1"/>
                </a:solidFill>
                <a:latin typeface="Arial" panose="020B0604020202020204" pitchFamily="34" charset="0"/>
                <a:cs typeface="Arial" panose="020B0604020202020204" pitchFamily="34" charset="0"/>
              </a:defRPr>
            </a:lvl2pPr>
            <a:lvl3pPr marL="1143000" indent="-228600" defTabSz="936625">
              <a:defRPr>
                <a:solidFill>
                  <a:schemeClr val="tx1"/>
                </a:solidFill>
                <a:latin typeface="Arial" panose="020B0604020202020204" pitchFamily="34" charset="0"/>
                <a:cs typeface="Arial" panose="020B0604020202020204" pitchFamily="34" charset="0"/>
              </a:defRPr>
            </a:lvl3pPr>
            <a:lvl4pPr marL="1600200" indent="-228600" defTabSz="936625">
              <a:defRPr>
                <a:solidFill>
                  <a:schemeClr val="tx1"/>
                </a:solidFill>
                <a:latin typeface="Arial" panose="020B0604020202020204" pitchFamily="34" charset="0"/>
                <a:cs typeface="Arial" panose="020B0604020202020204" pitchFamily="34" charset="0"/>
              </a:defRPr>
            </a:lvl4pPr>
            <a:lvl5pPr marL="2057400" indent="-228600" defTabSz="936625">
              <a:defRPr>
                <a:solidFill>
                  <a:schemeClr val="tx1"/>
                </a:solidFill>
                <a:latin typeface="Arial" panose="020B0604020202020204" pitchFamily="34" charset="0"/>
                <a:cs typeface="Arial" panose="020B0604020202020204" pitchFamily="34" charset="0"/>
              </a:defRPr>
            </a:lvl5pPr>
            <a:lvl6pPr marL="25146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70946C1-2CA6-4B58-B544-134B5605F421}" type="slidenum">
              <a:rPr lang="en-US" altLang="es-PE"/>
              <a:t>57</a:t>
            </a:fld>
            <a:endParaRPr lang="en-US" altLang="es-PE"/>
          </a:p>
        </p:txBody>
      </p:sp>
      <p:sp>
        <p:nvSpPr>
          <p:cNvPr id="21507" name="Rectangle 2"/>
          <p:cNvSpPr>
            <a:spLocks noGrp="1" noRot="1" noChangeAspect="1" noChangeArrowheads="1" noTextEdit="1"/>
          </p:cNvSpPr>
          <p:nvPr>
            <p:ph type="sldImg"/>
          </p:nvPr>
        </p:nvSpPr>
        <p:spPr>
          <a:xfrm>
            <a:off x="381000" y="685800"/>
            <a:ext cx="6096000" cy="3429000"/>
          </a:xfrm>
        </p:spPr>
      </p:sp>
      <p:sp>
        <p:nvSpPr>
          <p:cNvPr id="21508" name="Rectangle 3"/>
          <p:cNvSpPr>
            <a:spLocks noGrp="1" noChangeArrowheads="1"/>
          </p:cNvSpPr>
          <p:nvPr>
            <p:ph type="body" idx="1"/>
          </p:nvPr>
        </p:nvSpPr>
        <p:spPr>
          <a:noFill/>
        </p:spPr>
        <p:txBody>
          <a:bodyPr/>
          <a:lstStyle/>
          <a:p>
            <a:pPr eaLnBrk="1" hangingPunct="1"/>
            <a:endParaRPr lang="es-PE" altLang="es-P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36625">
              <a:defRPr>
                <a:solidFill>
                  <a:schemeClr val="tx1"/>
                </a:solidFill>
                <a:latin typeface="Arial" panose="020B0604020202020204" pitchFamily="34" charset="0"/>
                <a:cs typeface="Arial" panose="020B0604020202020204" pitchFamily="34" charset="0"/>
              </a:defRPr>
            </a:lvl1pPr>
            <a:lvl2pPr marL="742950" indent="-285750" defTabSz="936625">
              <a:defRPr>
                <a:solidFill>
                  <a:schemeClr val="tx1"/>
                </a:solidFill>
                <a:latin typeface="Arial" panose="020B0604020202020204" pitchFamily="34" charset="0"/>
                <a:cs typeface="Arial" panose="020B0604020202020204" pitchFamily="34" charset="0"/>
              </a:defRPr>
            </a:lvl2pPr>
            <a:lvl3pPr marL="1143000" indent="-228600" defTabSz="936625">
              <a:defRPr>
                <a:solidFill>
                  <a:schemeClr val="tx1"/>
                </a:solidFill>
                <a:latin typeface="Arial" panose="020B0604020202020204" pitchFamily="34" charset="0"/>
                <a:cs typeface="Arial" panose="020B0604020202020204" pitchFamily="34" charset="0"/>
              </a:defRPr>
            </a:lvl3pPr>
            <a:lvl4pPr marL="1600200" indent="-228600" defTabSz="936625">
              <a:defRPr>
                <a:solidFill>
                  <a:schemeClr val="tx1"/>
                </a:solidFill>
                <a:latin typeface="Arial" panose="020B0604020202020204" pitchFamily="34" charset="0"/>
                <a:cs typeface="Arial" panose="020B0604020202020204" pitchFamily="34" charset="0"/>
              </a:defRPr>
            </a:lvl4pPr>
            <a:lvl5pPr marL="2057400" indent="-228600" defTabSz="936625">
              <a:defRPr>
                <a:solidFill>
                  <a:schemeClr val="tx1"/>
                </a:solidFill>
                <a:latin typeface="Arial" panose="020B0604020202020204" pitchFamily="34" charset="0"/>
                <a:cs typeface="Arial" panose="020B0604020202020204" pitchFamily="34" charset="0"/>
              </a:defRPr>
            </a:lvl5pPr>
            <a:lvl6pPr marL="25146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70946C1-2CA6-4B58-B544-134B5605F421}" type="slidenum">
              <a:rPr lang="en-US" altLang="es-PE"/>
              <a:t>58</a:t>
            </a:fld>
            <a:endParaRPr lang="en-US" altLang="es-PE"/>
          </a:p>
        </p:txBody>
      </p:sp>
      <p:sp>
        <p:nvSpPr>
          <p:cNvPr id="21507" name="Rectangle 2"/>
          <p:cNvSpPr>
            <a:spLocks noGrp="1" noRot="1" noChangeAspect="1" noChangeArrowheads="1" noTextEdit="1"/>
          </p:cNvSpPr>
          <p:nvPr>
            <p:ph type="sldImg"/>
          </p:nvPr>
        </p:nvSpPr>
        <p:spPr>
          <a:xfrm>
            <a:off x="381000" y="685800"/>
            <a:ext cx="6096000" cy="3429000"/>
          </a:xfrm>
        </p:spPr>
      </p:sp>
      <p:sp>
        <p:nvSpPr>
          <p:cNvPr id="21508" name="Rectangle 3"/>
          <p:cNvSpPr>
            <a:spLocks noGrp="1" noChangeArrowheads="1"/>
          </p:cNvSpPr>
          <p:nvPr>
            <p:ph type="body" idx="1"/>
          </p:nvPr>
        </p:nvSpPr>
        <p:spPr>
          <a:noFill/>
        </p:spPr>
        <p:txBody>
          <a:bodyPr/>
          <a:lstStyle/>
          <a:p>
            <a:pPr eaLnBrk="1" hangingPunct="1"/>
            <a:endParaRPr lang="es-PE" altLang="es-P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36625">
              <a:defRPr>
                <a:solidFill>
                  <a:schemeClr val="tx1"/>
                </a:solidFill>
                <a:latin typeface="Arial" panose="020B0604020202020204" pitchFamily="34" charset="0"/>
                <a:cs typeface="Arial" panose="020B0604020202020204" pitchFamily="34" charset="0"/>
              </a:defRPr>
            </a:lvl1pPr>
            <a:lvl2pPr marL="742950" indent="-285750" defTabSz="936625">
              <a:defRPr>
                <a:solidFill>
                  <a:schemeClr val="tx1"/>
                </a:solidFill>
                <a:latin typeface="Arial" panose="020B0604020202020204" pitchFamily="34" charset="0"/>
                <a:cs typeface="Arial" panose="020B0604020202020204" pitchFamily="34" charset="0"/>
              </a:defRPr>
            </a:lvl2pPr>
            <a:lvl3pPr marL="1143000" indent="-228600" defTabSz="936625">
              <a:defRPr>
                <a:solidFill>
                  <a:schemeClr val="tx1"/>
                </a:solidFill>
                <a:latin typeface="Arial" panose="020B0604020202020204" pitchFamily="34" charset="0"/>
                <a:cs typeface="Arial" panose="020B0604020202020204" pitchFamily="34" charset="0"/>
              </a:defRPr>
            </a:lvl3pPr>
            <a:lvl4pPr marL="1600200" indent="-228600" defTabSz="936625">
              <a:defRPr>
                <a:solidFill>
                  <a:schemeClr val="tx1"/>
                </a:solidFill>
                <a:latin typeface="Arial" panose="020B0604020202020204" pitchFamily="34" charset="0"/>
                <a:cs typeface="Arial" panose="020B0604020202020204" pitchFamily="34" charset="0"/>
              </a:defRPr>
            </a:lvl4pPr>
            <a:lvl5pPr marL="2057400" indent="-228600" defTabSz="936625">
              <a:defRPr>
                <a:solidFill>
                  <a:schemeClr val="tx1"/>
                </a:solidFill>
                <a:latin typeface="Arial" panose="020B0604020202020204" pitchFamily="34" charset="0"/>
                <a:cs typeface="Arial" panose="020B0604020202020204" pitchFamily="34" charset="0"/>
              </a:defRPr>
            </a:lvl5pPr>
            <a:lvl6pPr marL="25146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70946C1-2CA6-4B58-B544-134B5605F421}" type="slidenum">
              <a:rPr lang="en-US" altLang="es-PE"/>
              <a:t>59</a:t>
            </a:fld>
            <a:endParaRPr lang="en-US" altLang="es-PE"/>
          </a:p>
        </p:txBody>
      </p:sp>
      <p:sp>
        <p:nvSpPr>
          <p:cNvPr id="21507" name="Rectangle 2"/>
          <p:cNvSpPr>
            <a:spLocks noGrp="1" noRot="1" noChangeAspect="1" noChangeArrowheads="1" noTextEdit="1"/>
          </p:cNvSpPr>
          <p:nvPr>
            <p:ph type="sldImg"/>
          </p:nvPr>
        </p:nvSpPr>
        <p:spPr>
          <a:xfrm>
            <a:off x="381000" y="685800"/>
            <a:ext cx="6096000" cy="3429000"/>
          </a:xfrm>
        </p:spPr>
      </p:sp>
      <p:sp>
        <p:nvSpPr>
          <p:cNvPr id="21508" name="Rectangle 3"/>
          <p:cNvSpPr>
            <a:spLocks noGrp="1" noChangeArrowheads="1"/>
          </p:cNvSpPr>
          <p:nvPr>
            <p:ph type="body" idx="1"/>
          </p:nvPr>
        </p:nvSpPr>
        <p:spPr>
          <a:noFill/>
        </p:spPr>
        <p:txBody>
          <a:bodyPr/>
          <a:lstStyle/>
          <a:p>
            <a:pPr eaLnBrk="1" hangingPunct="1"/>
            <a:endParaRPr lang="es-PE" altLang="es-P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36625">
              <a:defRPr>
                <a:solidFill>
                  <a:schemeClr val="tx1"/>
                </a:solidFill>
                <a:latin typeface="Arial" panose="020B0604020202020204" pitchFamily="34" charset="0"/>
                <a:cs typeface="Arial" panose="020B0604020202020204" pitchFamily="34" charset="0"/>
              </a:defRPr>
            </a:lvl1pPr>
            <a:lvl2pPr marL="742950" indent="-285750" defTabSz="936625">
              <a:defRPr>
                <a:solidFill>
                  <a:schemeClr val="tx1"/>
                </a:solidFill>
                <a:latin typeface="Arial" panose="020B0604020202020204" pitchFamily="34" charset="0"/>
                <a:cs typeface="Arial" panose="020B0604020202020204" pitchFamily="34" charset="0"/>
              </a:defRPr>
            </a:lvl2pPr>
            <a:lvl3pPr marL="1143000" indent="-228600" defTabSz="936625">
              <a:defRPr>
                <a:solidFill>
                  <a:schemeClr val="tx1"/>
                </a:solidFill>
                <a:latin typeface="Arial" panose="020B0604020202020204" pitchFamily="34" charset="0"/>
                <a:cs typeface="Arial" panose="020B0604020202020204" pitchFamily="34" charset="0"/>
              </a:defRPr>
            </a:lvl3pPr>
            <a:lvl4pPr marL="1600200" indent="-228600" defTabSz="936625">
              <a:defRPr>
                <a:solidFill>
                  <a:schemeClr val="tx1"/>
                </a:solidFill>
                <a:latin typeface="Arial" panose="020B0604020202020204" pitchFamily="34" charset="0"/>
                <a:cs typeface="Arial" panose="020B0604020202020204" pitchFamily="34" charset="0"/>
              </a:defRPr>
            </a:lvl4pPr>
            <a:lvl5pPr marL="2057400" indent="-228600" defTabSz="936625">
              <a:defRPr>
                <a:solidFill>
                  <a:schemeClr val="tx1"/>
                </a:solidFill>
                <a:latin typeface="Arial" panose="020B0604020202020204" pitchFamily="34" charset="0"/>
                <a:cs typeface="Arial" panose="020B0604020202020204" pitchFamily="34" charset="0"/>
              </a:defRPr>
            </a:lvl5pPr>
            <a:lvl6pPr marL="25146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70946C1-2CA6-4B58-B544-134B5605F421}" type="slidenum">
              <a:rPr lang="en-US" altLang="es-PE"/>
              <a:t>60</a:t>
            </a:fld>
            <a:endParaRPr lang="en-US" altLang="es-PE"/>
          </a:p>
        </p:txBody>
      </p:sp>
      <p:sp>
        <p:nvSpPr>
          <p:cNvPr id="21507" name="Rectangle 2"/>
          <p:cNvSpPr>
            <a:spLocks noGrp="1" noRot="1" noChangeAspect="1" noChangeArrowheads="1" noTextEdit="1"/>
          </p:cNvSpPr>
          <p:nvPr>
            <p:ph type="sldImg"/>
          </p:nvPr>
        </p:nvSpPr>
        <p:spPr>
          <a:xfrm>
            <a:off x="381000" y="685800"/>
            <a:ext cx="6096000" cy="3429000"/>
          </a:xfrm>
        </p:spPr>
      </p:sp>
      <p:sp>
        <p:nvSpPr>
          <p:cNvPr id="21508" name="Rectangle 3"/>
          <p:cNvSpPr>
            <a:spLocks noGrp="1" noChangeArrowheads="1"/>
          </p:cNvSpPr>
          <p:nvPr>
            <p:ph type="body" idx="1"/>
          </p:nvPr>
        </p:nvSpPr>
        <p:spPr>
          <a:noFill/>
        </p:spPr>
        <p:txBody>
          <a:bodyPr/>
          <a:lstStyle/>
          <a:p>
            <a:pPr eaLnBrk="1" hangingPunct="1"/>
            <a:endParaRPr lang="es-PE" altLang="es-P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defTabSz="936625">
              <a:defRPr>
                <a:solidFill>
                  <a:schemeClr val="tx1"/>
                </a:solidFill>
                <a:latin typeface="Arial" panose="020B0604020202020204" pitchFamily="34" charset="0"/>
                <a:cs typeface="Arial" panose="020B0604020202020204" pitchFamily="34" charset="0"/>
              </a:defRPr>
            </a:lvl1pPr>
            <a:lvl2pPr marL="742950" indent="-285750" defTabSz="936625">
              <a:defRPr>
                <a:solidFill>
                  <a:schemeClr val="tx1"/>
                </a:solidFill>
                <a:latin typeface="Arial" panose="020B0604020202020204" pitchFamily="34" charset="0"/>
                <a:cs typeface="Arial" panose="020B0604020202020204" pitchFamily="34" charset="0"/>
              </a:defRPr>
            </a:lvl2pPr>
            <a:lvl3pPr marL="1143000" indent="-228600" defTabSz="936625">
              <a:defRPr>
                <a:solidFill>
                  <a:schemeClr val="tx1"/>
                </a:solidFill>
                <a:latin typeface="Arial" panose="020B0604020202020204" pitchFamily="34" charset="0"/>
                <a:cs typeface="Arial" panose="020B0604020202020204" pitchFamily="34" charset="0"/>
              </a:defRPr>
            </a:lvl3pPr>
            <a:lvl4pPr marL="1600200" indent="-228600" defTabSz="936625">
              <a:defRPr>
                <a:solidFill>
                  <a:schemeClr val="tx1"/>
                </a:solidFill>
                <a:latin typeface="Arial" panose="020B0604020202020204" pitchFamily="34" charset="0"/>
                <a:cs typeface="Arial" panose="020B0604020202020204" pitchFamily="34" charset="0"/>
              </a:defRPr>
            </a:lvl4pPr>
            <a:lvl5pPr marL="2057400" indent="-228600" defTabSz="936625">
              <a:defRPr>
                <a:solidFill>
                  <a:schemeClr val="tx1"/>
                </a:solidFill>
                <a:latin typeface="Arial" panose="020B0604020202020204" pitchFamily="34" charset="0"/>
                <a:cs typeface="Arial" panose="020B0604020202020204" pitchFamily="34" charset="0"/>
              </a:defRPr>
            </a:lvl5pPr>
            <a:lvl6pPr marL="25146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5450DDD-12EE-497E-A207-91CBF8F2C574}" type="slidenum">
              <a:rPr lang="en-US" altLang="es-PE" smtClean="0"/>
              <a:t>62</a:t>
            </a:fld>
            <a:endParaRPr lang="en-US" altLang="es-PE"/>
          </a:p>
        </p:txBody>
      </p:sp>
      <p:sp>
        <p:nvSpPr>
          <p:cNvPr id="35843" name="Rectangle 2"/>
          <p:cNvSpPr>
            <a:spLocks noGrp="1" noRot="1" noChangeAspect="1" noChangeArrowheads="1" noTextEdit="1"/>
          </p:cNvSpPr>
          <p:nvPr>
            <p:ph type="sldImg"/>
          </p:nvPr>
        </p:nvSpPr>
        <p:spPr>
          <a:xfrm>
            <a:off x="381000" y="685800"/>
            <a:ext cx="6096000" cy="3429000"/>
          </a:xfrm>
        </p:spPr>
      </p:sp>
      <p:sp>
        <p:nvSpPr>
          <p:cNvPr id="35844" name="Rectangle 3"/>
          <p:cNvSpPr>
            <a:spLocks noGrp="1" noChangeArrowheads="1"/>
          </p:cNvSpPr>
          <p:nvPr>
            <p:ph type="body" idx="1"/>
          </p:nvPr>
        </p:nvSpPr>
        <p:spPr>
          <a:noFill/>
        </p:spPr>
        <p:txBody>
          <a:bodyPr/>
          <a:lstStyle/>
          <a:p>
            <a:pPr eaLnBrk="1" hangingPunct="1"/>
            <a:endParaRPr lang="es-PE" altLang="es-P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72D961D-530C-4809-8AE3-12ED926AF249}"/>
              </a:ext>
            </a:extLst>
          </p:cNvPr>
          <p:cNvSpPr>
            <a:spLocks noGrp="1" noChangeArrowheads="1"/>
          </p:cNvSpPr>
          <p:nvPr>
            <p:ph type="sldNum" sz="quarter" idx="5"/>
          </p:nvPr>
        </p:nvSpPr>
        <p:spPr>
          <a:ln/>
        </p:spPr>
        <p:txBody>
          <a:bodyPr/>
          <a:lstStyle/>
          <a:p>
            <a:fld id="{05B32180-CAB1-4FE5-A43D-722AEC0F1B8A}" type="slidenum">
              <a:rPr lang="en-US" altLang="es-PE"/>
              <a:pPr/>
              <a:t>63</a:t>
            </a:fld>
            <a:endParaRPr lang="en-US" altLang="es-PE"/>
          </a:p>
        </p:txBody>
      </p:sp>
      <p:sp>
        <p:nvSpPr>
          <p:cNvPr id="457730" name="Rectangle 2">
            <a:extLst>
              <a:ext uri="{FF2B5EF4-FFF2-40B4-BE49-F238E27FC236}">
                <a16:creationId xmlns:a16="http://schemas.microsoft.com/office/drawing/2014/main" id="{46FA36A8-6BFA-4571-AA5F-446751206A68}"/>
              </a:ext>
            </a:extLst>
          </p:cNvPr>
          <p:cNvSpPr>
            <a:spLocks noGrp="1" noRot="1" noChangeAspect="1" noChangeArrowheads="1" noTextEdit="1"/>
          </p:cNvSpPr>
          <p:nvPr>
            <p:ph type="sldImg"/>
          </p:nvPr>
        </p:nvSpPr>
        <p:spPr>
          <a:xfrm>
            <a:off x="381000" y="685800"/>
            <a:ext cx="6096000" cy="3429000"/>
          </a:xfrm>
          <a:ln/>
        </p:spPr>
      </p:sp>
      <p:sp>
        <p:nvSpPr>
          <p:cNvPr id="457731" name="Rectangle 3">
            <a:extLst>
              <a:ext uri="{FF2B5EF4-FFF2-40B4-BE49-F238E27FC236}">
                <a16:creationId xmlns:a16="http://schemas.microsoft.com/office/drawing/2014/main" id="{DB6603BE-31D2-4132-8D2E-702491D8FC2F}"/>
              </a:ext>
            </a:extLst>
          </p:cNvPr>
          <p:cNvSpPr>
            <a:spLocks noGrp="1" noChangeArrowheads="1"/>
          </p:cNvSpPr>
          <p:nvPr>
            <p:ph type="body" idx="1"/>
          </p:nvPr>
        </p:nvSpPr>
        <p:spPr/>
        <p:txBody>
          <a:bodyPr/>
          <a:lstStyle/>
          <a:p>
            <a:endParaRPr lang="es-PE" altLang="es-P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defTabSz="936625">
              <a:defRPr>
                <a:solidFill>
                  <a:schemeClr val="tx1"/>
                </a:solidFill>
                <a:latin typeface="Arial" panose="020B0604020202020204" pitchFamily="34" charset="0"/>
                <a:cs typeface="Arial" panose="020B0604020202020204" pitchFamily="34" charset="0"/>
              </a:defRPr>
            </a:lvl1pPr>
            <a:lvl2pPr marL="742950" indent="-285750" defTabSz="936625">
              <a:defRPr>
                <a:solidFill>
                  <a:schemeClr val="tx1"/>
                </a:solidFill>
                <a:latin typeface="Arial" panose="020B0604020202020204" pitchFamily="34" charset="0"/>
                <a:cs typeface="Arial" panose="020B0604020202020204" pitchFamily="34" charset="0"/>
              </a:defRPr>
            </a:lvl2pPr>
            <a:lvl3pPr marL="1143000" indent="-228600" defTabSz="936625">
              <a:defRPr>
                <a:solidFill>
                  <a:schemeClr val="tx1"/>
                </a:solidFill>
                <a:latin typeface="Arial" panose="020B0604020202020204" pitchFamily="34" charset="0"/>
                <a:cs typeface="Arial" panose="020B0604020202020204" pitchFamily="34" charset="0"/>
              </a:defRPr>
            </a:lvl3pPr>
            <a:lvl4pPr marL="1600200" indent="-228600" defTabSz="936625">
              <a:defRPr>
                <a:solidFill>
                  <a:schemeClr val="tx1"/>
                </a:solidFill>
                <a:latin typeface="Arial" panose="020B0604020202020204" pitchFamily="34" charset="0"/>
                <a:cs typeface="Arial" panose="020B0604020202020204" pitchFamily="34" charset="0"/>
              </a:defRPr>
            </a:lvl4pPr>
            <a:lvl5pPr marL="2057400" indent="-228600" defTabSz="936625">
              <a:defRPr>
                <a:solidFill>
                  <a:schemeClr val="tx1"/>
                </a:solidFill>
                <a:latin typeface="Arial" panose="020B0604020202020204" pitchFamily="34" charset="0"/>
                <a:cs typeface="Arial" panose="020B0604020202020204" pitchFamily="34" charset="0"/>
              </a:defRPr>
            </a:lvl5pPr>
            <a:lvl6pPr marL="25146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685D3AC-74F0-49F6-B2B0-F3A5745FBB17}" type="slidenum">
              <a:rPr lang="en-US" altLang="es-PE" smtClean="0"/>
              <a:t>64</a:t>
            </a:fld>
            <a:endParaRPr lang="en-US" altLang="es-PE"/>
          </a:p>
        </p:txBody>
      </p:sp>
      <p:sp>
        <p:nvSpPr>
          <p:cNvPr id="39939" name="Rectangle 2"/>
          <p:cNvSpPr>
            <a:spLocks noGrp="1" noRot="1" noChangeAspect="1" noChangeArrowheads="1" noTextEdit="1"/>
          </p:cNvSpPr>
          <p:nvPr>
            <p:ph type="sldImg"/>
          </p:nvPr>
        </p:nvSpPr>
        <p:spPr>
          <a:xfrm>
            <a:off x="381000" y="685800"/>
            <a:ext cx="6096000" cy="3429000"/>
          </a:xfrm>
        </p:spPr>
      </p:sp>
      <p:sp>
        <p:nvSpPr>
          <p:cNvPr id="39940" name="Rectangle 3"/>
          <p:cNvSpPr>
            <a:spLocks noGrp="1" noChangeArrowheads="1"/>
          </p:cNvSpPr>
          <p:nvPr>
            <p:ph type="body" idx="1"/>
          </p:nvPr>
        </p:nvSpPr>
        <p:spPr>
          <a:noFill/>
        </p:spPr>
        <p:txBody>
          <a:bodyPr/>
          <a:lstStyle/>
          <a:p>
            <a:pPr eaLnBrk="1" hangingPunct="1"/>
            <a:endParaRPr lang="es-PE" altLang="es-PE"/>
          </a:p>
        </p:txBody>
      </p:sp>
    </p:spTree>
    <p:extLst>
      <p:ext uri="{BB962C8B-B14F-4D97-AF65-F5344CB8AC3E}">
        <p14:creationId xmlns:p14="http://schemas.microsoft.com/office/powerpoint/2010/main" val="126811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spcBef>
                <a:spcPct val="30000"/>
              </a:spcBef>
              <a:defRPr sz="1200">
                <a:solidFill>
                  <a:schemeClr val="tx1"/>
                </a:solidFill>
                <a:latin typeface="Times New Roman" panose="02020603050405020304" pitchFamily="18" charset="0"/>
              </a:defRPr>
            </a:lvl1pPr>
            <a:lvl2pPr marL="742950" indent="-285750" defTabSz="967105">
              <a:spcBef>
                <a:spcPct val="30000"/>
              </a:spcBef>
              <a:defRPr sz="1200">
                <a:solidFill>
                  <a:schemeClr val="tx1"/>
                </a:solidFill>
                <a:latin typeface="Times New Roman" panose="02020603050405020304" pitchFamily="18" charset="0"/>
              </a:defRPr>
            </a:lvl2pPr>
            <a:lvl3pPr marL="1143000" indent="-228600" defTabSz="967105">
              <a:spcBef>
                <a:spcPct val="30000"/>
              </a:spcBef>
              <a:defRPr sz="1200">
                <a:solidFill>
                  <a:schemeClr val="tx1"/>
                </a:solidFill>
                <a:latin typeface="Times New Roman" panose="02020603050405020304" pitchFamily="18" charset="0"/>
              </a:defRPr>
            </a:lvl3pPr>
            <a:lvl4pPr marL="1600200" indent="-228600" defTabSz="967105">
              <a:spcBef>
                <a:spcPct val="30000"/>
              </a:spcBef>
              <a:defRPr sz="1200">
                <a:solidFill>
                  <a:schemeClr val="tx1"/>
                </a:solidFill>
                <a:latin typeface="Times New Roman" panose="02020603050405020304" pitchFamily="18" charset="0"/>
              </a:defRPr>
            </a:lvl4pPr>
            <a:lvl5pPr marL="2057400" indent="-228600" defTabSz="967105">
              <a:spcBef>
                <a:spcPct val="30000"/>
              </a:spcBef>
              <a:defRPr sz="1200">
                <a:solidFill>
                  <a:schemeClr val="tx1"/>
                </a:solidFill>
                <a:latin typeface="Times New Roman" panose="02020603050405020304" pitchFamily="18" charset="0"/>
              </a:defRPr>
            </a:lvl5pPr>
            <a:lvl6pPr marL="2514600" indent="-228600" defTabSz="96710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710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710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710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36B00B0-B13C-4377-AC49-B2D8B38EA9F2}" type="slidenum">
              <a:rPr lang="en-US" altLang="en-US" sz="1300" smtClean="0"/>
              <a:t>65</a:t>
            </a:fld>
            <a:endParaRPr lang="en-US" altLang="en-US" sz="1300"/>
          </a:p>
        </p:txBody>
      </p:sp>
      <p:sp>
        <p:nvSpPr>
          <p:cNvPr id="58371" name="Rectangle 2"/>
          <p:cNvSpPr>
            <a:spLocks noGrp="1" noRot="1" noChangeAspect="1" noChangeArrowheads="1" noTextEdit="1"/>
          </p:cNvSpPr>
          <p:nvPr>
            <p:ph type="sldImg"/>
          </p:nvPr>
        </p:nvSpPr>
        <p:spPr>
          <a:xfrm>
            <a:off x="381000" y="685800"/>
            <a:ext cx="6096000" cy="3429000"/>
          </a:xfrm>
        </p:spPr>
      </p:sp>
      <p:sp>
        <p:nvSpPr>
          <p:cNvPr id="583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endParaRPr lang="es-ES"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C65DB2D-10E4-4CA4-AB7B-99CEFA3D8B15}" type="slidenum">
              <a:rPr kumimoji="0" lang="es-CL"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s-CL"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804673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endParaRPr lang="es-ES"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C65DB2D-10E4-4CA4-AB7B-99CEFA3D8B15}" type="slidenum">
              <a:rPr kumimoji="0" lang="es-CL"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s-CL"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522481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r>
              <a:rPr lang="es-419" dirty="0" err="1"/>
              <a:t>Therefore</a:t>
            </a:r>
            <a:r>
              <a:rPr lang="es-419" dirty="0"/>
              <a:t>, </a:t>
            </a:r>
            <a:r>
              <a:rPr lang="es-419" dirty="0" err="1"/>
              <a:t>we</a:t>
            </a:r>
            <a:r>
              <a:rPr lang="es-419" dirty="0"/>
              <a:t> </a:t>
            </a:r>
            <a:r>
              <a:rPr lang="es-419" dirty="0" err="1"/>
              <a:t>first</a:t>
            </a:r>
            <a:r>
              <a:rPr lang="es-419" baseline="0" dirty="0"/>
              <a:t> </a:t>
            </a:r>
            <a:r>
              <a:rPr lang="es-419" dirty="0" err="1"/>
              <a:t>need</a:t>
            </a:r>
            <a:r>
              <a:rPr lang="es-419" dirty="0"/>
              <a:t> a </a:t>
            </a:r>
            <a:r>
              <a:rPr lang="es-419" dirty="0" err="1"/>
              <a:t>distance</a:t>
            </a:r>
            <a:r>
              <a:rPr lang="es-419" dirty="0"/>
              <a:t> to </a:t>
            </a:r>
            <a:r>
              <a:rPr lang="es-419" baseline="0" dirty="0" err="1"/>
              <a:t>measure</a:t>
            </a:r>
            <a:r>
              <a:rPr lang="es-419" baseline="0" dirty="0"/>
              <a:t> </a:t>
            </a:r>
            <a:r>
              <a:rPr lang="es-419" baseline="0" dirty="0" err="1"/>
              <a:t>the</a:t>
            </a:r>
            <a:r>
              <a:rPr lang="es-419" baseline="0" dirty="0"/>
              <a:t> </a:t>
            </a:r>
            <a:r>
              <a:rPr lang="es-419" baseline="0" dirty="0" err="1"/>
              <a:t>similarity</a:t>
            </a:r>
            <a:r>
              <a:rPr lang="es-419" baseline="0" dirty="0"/>
              <a:t> </a:t>
            </a:r>
            <a:r>
              <a:rPr lang="es-419" baseline="0" dirty="0" err="1"/>
              <a:t>between</a:t>
            </a:r>
            <a:r>
              <a:rPr lang="es-419" baseline="0" dirty="0"/>
              <a:t> time series. </a:t>
            </a:r>
            <a:endParaRPr lang="es-CL" dirty="0"/>
          </a:p>
        </p:txBody>
      </p:sp>
      <p:sp>
        <p:nvSpPr>
          <p:cNvPr id="4" name="3 Marcador de número de diapositiva"/>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47C1640-685E-478A-ABCC-A7042B334375}" type="slidenum">
              <a:rPr kumimoji="0" lang="es-CL"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s-CL"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842362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419" dirty="0" err="1"/>
              <a:t>Where</a:t>
            </a:r>
            <a:r>
              <a:rPr lang="es-419" dirty="0"/>
              <a:t> do I </a:t>
            </a:r>
            <a:r>
              <a:rPr lang="es-419" dirty="0" err="1"/>
              <a:t>focus</a:t>
            </a:r>
            <a:r>
              <a:rPr lang="es-419" dirty="0"/>
              <a:t> in? </a:t>
            </a:r>
          </a:p>
          <a:p>
            <a:r>
              <a:rPr lang="es-419" dirty="0"/>
              <a:t>Time series can be </a:t>
            </a:r>
            <a:r>
              <a:rPr lang="es-419" dirty="0" err="1"/>
              <a:t>studied</a:t>
            </a:r>
            <a:r>
              <a:rPr lang="es-419" baseline="0" dirty="0"/>
              <a:t> in </a:t>
            </a:r>
            <a:r>
              <a:rPr lang="es-419" baseline="0" dirty="0" err="1"/>
              <a:t>various</a:t>
            </a:r>
            <a:r>
              <a:rPr lang="es-419" baseline="0" dirty="0"/>
              <a:t> </a:t>
            </a:r>
            <a:r>
              <a:rPr lang="es-419" baseline="0" dirty="0" err="1"/>
              <a:t>directions</a:t>
            </a:r>
            <a:r>
              <a:rPr lang="es-419" baseline="0" dirty="0"/>
              <a:t>.  </a:t>
            </a:r>
            <a:r>
              <a:rPr lang="es-419" baseline="0" dirty="0" err="1"/>
              <a:t>My</a:t>
            </a:r>
            <a:r>
              <a:rPr lang="es-419" baseline="0" dirty="0"/>
              <a:t> </a:t>
            </a:r>
            <a:r>
              <a:rPr lang="es-419" baseline="0" dirty="0" err="1"/>
              <a:t>research</a:t>
            </a:r>
            <a:r>
              <a:rPr lang="es-419" baseline="0" dirty="0"/>
              <a:t> </a:t>
            </a:r>
            <a:r>
              <a:rPr lang="es-419" baseline="0" dirty="0" err="1"/>
              <a:t>is</a:t>
            </a:r>
            <a:r>
              <a:rPr lang="es-419" baseline="0" dirty="0"/>
              <a:t> </a:t>
            </a:r>
            <a:r>
              <a:rPr lang="es-419" baseline="0" dirty="0" err="1"/>
              <a:t>focused</a:t>
            </a:r>
            <a:r>
              <a:rPr lang="es-419" baseline="0" dirty="0"/>
              <a:t> to </a:t>
            </a:r>
            <a:r>
              <a:rPr lang="es-419" baseline="0" dirty="0" err="1"/>
              <a:t>similiarity</a:t>
            </a:r>
            <a:r>
              <a:rPr lang="es-419" baseline="0" dirty="0"/>
              <a:t> </a:t>
            </a:r>
            <a:r>
              <a:rPr lang="es-419" baseline="0" dirty="0" err="1"/>
              <a:t>search</a:t>
            </a:r>
            <a:r>
              <a:rPr lang="es-419" baseline="0" dirty="0"/>
              <a:t> in time series. </a:t>
            </a:r>
            <a:endParaRPr lang="es-ES"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C65DB2D-10E4-4CA4-AB7B-99CEFA3D8B15}" type="slidenum">
              <a:rPr kumimoji="0" lang="es-CL"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s-CL"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204738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r>
              <a:rPr lang="es-419" dirty="0" err="1"/>
              <a:t>Therefore</a:t>
            </a:r>
            <a:r>
              <a:rPr lang="es-419" dirty="0"/>
              <a:t>, </a:t>
            </a:r>
            <a:r>
              <a:rPr lang="es-419" dirty="0" err="1"/>
              <a:t>we</a:t>
            </a:r>
            <a:r>
              <a:rPr lang="es-419" dirty="0"/>
              <a:t> </a:t>
            </a:r>
            <a:r>
              <a:rPr lang="es-419" dirty="0" err="1"/>
              <a:t>first</a:t>
            </a:r>
            <a:r>
              <a:rPr lang="es-419" baseline="0" dirty="0"/>
              <a:t> </a:t>
            </a:r>
            <a:r>
              <a:rPr lang="es-419" dirty="0" err="1"/>
              <a:t>need</a:t>
            </a:r>
            <a:r>
              <a:rPr lang="es-419" dirty="0"/>
              <a:t> a </a:t>
            </a:r>
            <a:r>
              <a:rPr lang="es-419" dirty="0" err="1"/>
              <a:t>distance</a:t>
            </a:r>
            <a:r>
              <a:rPr lang="es-419" dirty="0"/>
              <a:t> to </a:t>
            </a:r>
            <a:r>
              <a:rPr lang="es-419" baseline="0" dirty="0" err="1"/>
              <a:t>measure</a:t>
            </a:r>
            <a:r>
              <a:rPr lang="es-419" baseline="0" dirty="0"/>
              <a:t> </a:t>
            </a:r>
            <a:r>
              <a:rPr lang="es-419" baseline="0" dirty="0" err="1"/>
              <a:t>the</a:t>
            </a:r>
            <a:r>
              <a:rPr lang="es-419" baseline="0" dirty="0"/>
              <a:t> </a:t>
            </a:r>
            <a:r>
              <a:rPr lang="es-419" baseline="0" dirty="0" err="1"/>
              <a:t>similarity</a:t>
            </a:r>
            <a:r>
              <a:rPr lang="es-419" baseline="0" dirty="0"/>
              <a:t> </a:t>
            </a:r>
            <a:r>
              <a:rPr lang="es-419" baseline="0" dirty="0" err="1"/>
              <a:t>between</a:t>
            </a:r>
            <a:r>
              <a:rPr lang="es-419" baseline="0" dirty="0"/>
              <a:t> time series. </a:t>
            </a:r>
            <a:endParaRPr lang="es-CL" dirty="0"/>
          </a:p>
        </p:txBody>
      </p:sp>
      <p:sp>
        <p:nvSpPr>
          <p:cNvPr id="4" name="3 Marcador de número de diapositiva"/>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47C1640-685E-478A-ABCC-A7042B334375}" type="slidenum">
              <a:rPr kumimoji="0" lang="es-CL"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s-CL"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920241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36625">
              <a:defRPr>
                <a:solidFill>
                  <a:schemeClr val="tx1"/>
                </a:solidFill>
                <a:latin typeface="Arial" panose="020B0604020202020204" pitchFamily="34" charset="0"/>
                <a:cs typeface="Arial" panose="020B0604020202020204" pitchFamily="34" charset="0"/>
              </a:defRPr>
            </a:lvl1pPr>
            <a:lvl2pPr marL="742950" indent="-285750" defTabSz="936625">
              <a:defRPr>
                <a:solidFill>
                  <a:schemeClr val="tx1"/>
                </a:solidFill>
                <a:latin typeface="Arial" panose="020B0604020202020204" pitchFamily="34" charset="0"/>
                <a:cs typeface="Arial" panose="020B0604020202020204" pitchFamily="34" charset="0"/>
              </a:defRPr>
            </a:lvl2pPr>
            <a:lvl3pPr marL="1143000" indent="-228600" defTabSz="936625">
              <a:defRPr>
                <a:solidFill>
                  <a:schemeClr val="tx1"/>
                </a:solidFill>
                <a:latin typeface="Arial" panose="020B0604020202020204" pitchFamily="34" charset="0"/>
                <a:cs typeface="Arial" panose="020B0604020202020204" pitchFamily="34" charset="0"/>
              </a:defRPr>
            </a:lvl3pPr>
            <a:lvl4pPr marL="1600200" indent="-228600" defTabSz="936625">
              <a:defRPr>
                <a:solidFill>
                  <a:schemeClr val="tx1"/>
                </a:solidFill>
                <a:latin typeface="Arial" panose="020B0604020202020204" pitchFamily="34" charset="0"/>
                <a:cs typeface="Arial" panose="020B0604020202020204" pitchFamily="34" charset="0"/>
              </a:defRPr>
            </a:lvl4pPr>
            <a:lvl5pPr marL="2057400" indent="-228600" defTabSz="936625">
              <a:defRPr>
                <a:solidFill>
                  <a:schemeClr val="tx1"/>
                </a:solidFill>
                <a:latin typeface="Arial" panose="020B0604020202020204" pitchFamily="34" charset="0"/>
                <a:cs typeface="Arial" panose="020B0604020202020204" pitchFamily="34" charset="0"/>
              </a:defRPr>
            </a:lvl5pPr>
            <a:lvl6pPr marL="25146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98879E2-0A57-48A9-A34F-943D1B3A388C}" type="slidenum">
              <a:rPr lang="en-US" altLang="es-PE"/>
              <a:t>51</a:t>
            </a:fld>
            <a:endParaRPr lang="en-US" altLang="es-PE"/>
          </a:p>
        </p:txBody>
      </p:sp>
      <p:sp>
        <p:nvSpPr>
          <p:cNvPr id="19459" name="Rectangle 2"/>
          <p:cNvSpPr>
            <a:spLocks noGrp="1" noRot="1" noChangeAspect="1" noChangeArrowheads="1" noTextEdit="1"/>
          </p:cNvSpPr>
          <p:nvPr>
            <p:ph type="sldImg"/>
          </p:nvPr>
        </p:nvSpPr>
        <p:spPr>
          <a:xfrm>
            <a:off x="381000" y="685800"/>
            <a:ext cx="6096000" cy="3429000"/>
          </a:xfrm>
        </p:spPr>
      </p:sp>
      <p:sp>
        <p:nvSpPr>
          <p:cNvPr id="19460" name="Rectangle 3"/>
          <p:cNvSpPr>
            <a:spLocks noGrp="1" noChangeArrowheads="1"/>
          </p:cNvSpPr>
          <p:nvPr>
            <p:ph type="body" idx="1"/>
          </p:nvPr>
        </p:nvSpPr>
        <p:spPr>
          <a:noFill/>
        </p:spPr>
        <p:txBody>
          <a:bodyPr/>
          <a:lstStyle/>
          <a:p>
            <a:pPr eaLnBrk="1" hangingPunct="1"/>
            <a:endParaRPr lang="es-PE" altLang="es-P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36625">
              <a:defRPr>
                <a:solidFill>
                  <a:schemeClr val="tx1"/>
                </a:solidFill>
                <a:latin typeface="Arial" panose="020B0604020202020204" pitchFamily="34" charset="0"/>
                <a:cs typeface="Arial" panose="020B0604020202020204" pitchFamily="34" charset="0"/>
              </a:defRPr>
            </a:lvl1pPr>
            <a:lvl2pPr marL="742950" indent="-285750" defTabSz="936625">
              <a:defRPr>
                <a:solidFill>
                  <a:schemeClr val="tx1"/>
                </a:solidFill>
                <a:latin typeface="Arial" panose="020B0604020202020204" pitchFamily="34" charset="0"/>
                <a:cs typeface="Arial" panose="020B0604020202020204" pitchFamily="34" charset="0"/>
              </a:defRPr>
            </a:lvl2pPr>
            <a:lvl3pPr marL="1143000" indent="-228600" defTabSz="936625">
              <a:defRPr>
                <a:solidFill>
                  <a:schemeClr val="tx1"/>
                </a:solidFill>
                <a:latin typeface="Arial" panose="020B0604020202020204" pitchFamily="34" charset="0"/>
                <a:cs typeface="Arial" panose="020B0604020202020204" pitchFamily="34" charset="0"/>
              </a:defRPr>
            </a:lvl3pPr>
            <a:lvl4pPr marL="1600200" indent="-228600" defTabSz="936625">
              <a:defRPr>
                <a:solidFill>
                  <a:schemeClr val="tx1"/>
                </a:solidFill>
                <a:latin typeface="Arial" panose="020B0604020202020204" pitchFamily="34" charset="0"/>
                <a:cs typeface="Arial" panose="020B0604020202020204" pitchFamily="34" charset="0"/>
              </a:defRPr>
            </a:lvl4pPr>
            <a:lvl5pPr marL="2057400" indent="-228600" defTabSz="936625">
              <a:defRPr>
                <a:solidFill>
                  <a:schemeClr val="tx1"/>
                </a:solidFill>
                <a:latin typeface="Arial" panose="020B0604020202020204" pitchFamily="34" charset="0"/>
                <a:cs typeface="Arial" panose="020B0604020202020204" pitchFamily="34" charset="0"/>
              </a:defRPr>
            </a:lvl5pPr>
            <a:lvl6pPr marL="25146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70946C1-2CA6-4B58-B544-134B5605F421}" type="slidenum">
              <a:rPr lang="en-US" altLang="es-PE"/>
              <a:t>52</a:t>
            </a:fld>
            <a:endParaRPr lang="en-US" altLang="es-PE"/>
          </a:p>
        </p:txBody>
      </p:sp>
      <p:sp>
        <p:nvSpPr>
          <p:cNvPr id="21507" name="Rectangle 2"/>
          <p:cNvSpPr>
            <a:spLocks noGrp="1" noRot="1" noChangeAspect="1" noChangeArrowheads="1" noTextEdit="1"/>
          </p:cNvSpPr>
          <p:nvPr>
            <p:ph type="sldImg"/>
          </p:nvPr>
        </p:nvSpPr>
        <p:spPr>
          <a:xfrm>
            <a:off x="381000" y="685800"/>
            <a:ext cx="6096000" cy="3429000"/>
          </a:xfrm>
        </p:spPr>
      </p:sp>
      <p:sp>
        <p:nvSpPr>
          <p:cNvPr id="21508" name="Rectangle 3"/>
          <p:cNvSpPr>
            <a:spLocks noGrp="1" noChangeArrowheads="1"/>
          </p:cNvSpPr>
          <p:nvPr>
            <p:ph type="body" idx="1"/>
          </p:nvPr>
        </p:nvSpPr>
        <p:spPr>
          <a:noFill/>
        </p:spPr>
        <p:txBody>
          <a:bodyPr/>
          <a:lstStyle/>
          <a:p>
            <a:pPr eaLnBrk="1" hangingPunct="1"/>
            <a:endParaRPr lang="es-PE" altLang="es-P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defTabSz="936625">
              <a:defRPr>
                <a:solidFill>
                  <a:schemeClr val="tx1"/>
                </a:solidFill>
                <a:latin typeface="Arial" panose="020B0604020202020204" pitchFamily="34" charset="0"/>
                <a:cs typeface="Arial" panose="020B0604020202020204" pitchFamily="34" charset="0"/>
              </a:defRPr>
            </a:lvl1pPr>
            <a:lvl2pPr marL="742950" indent="-285750" defTabSz="936625">
              <a:defRPr>
                <a:solidFill>
                  <a:schemeClr val="tx1"/>
                </a:solidFill>
                <a:latin typeface="Arial" panose="020B0604020202020204" pitchFamily="34" charset="0"/>
                <a:cs typeface="Arial" panose="020B0604020202020204" pitchFamily="34" charset="0"/>
              </a:defRPr>
            </a:lvl2pPr>
            <a:lvl3pPr marL="1143000" indent="-228600" defTabSz="936625">
              <a:defRPr>
                <a:solidFill>
                  <a:schemeClr val="tx1"/>
                </a:solidFill>
                <a:latin typeface="Arial" panose="020B0604020202020204" pitchFamily="34" charset="0"/>
                <a:cs typeface="Arial" panose="020B0604020202020204" pitchFamily="34" charset="0"/>
              </a:defRPr>
            </a:lvl3pPr>
            <a:lvl4pPr marL="1600200" indent="-228600" defTabSz="936625">
              <a:defRPr>
                <a:solidFill>
                  <a:schemeClr val="tx1"/>
                </a:solidFill>
                <a:latin typeface="Arial" panose="020B0604020202020204" pitchFamily="34" charset="0"/>
                <a:cs typeface="Arial" panose="020B0604020202020204" pitchFamily="34" charset="0"/>
              </a:defRPr>
            </a:lvl4pPr>
            <a:lvl5pPr marL="2057400" indent="-228600" defTabSz="936625">
              <a:defRPr>
                <a:solidFill>
                  <a:schemeClr val="tx1"/>
                </a:solidFill>
                <a:latin typeface="Arial" panose="020B0604020202020204" pitchFamily="34" charset="0"/>
                <a:cs typeface="Arial" panose="020B0604020202020204" pitchFamily="34" charset="0"/>
              </a:defRPr>
            </a:lvl5pPr>
            <a:lvl6pPr marL="25146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6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20A8472-4F82-4B6B-A93E-A62D566CD15C}" type="slidenum">
              <a:rPr lang="en-US" altLang="es-PE"/>
              <a:t>54</a:t>
            </a:fld>
            <a:endParaRPr lang="en-US" altLang="es-PE"/>
          </a:p>
        </p:txBody>
      </p:sp>
      <p:sp>
        <p:nvSpPr>
          <p:cNvPr id="23555" name="Rectangle 2"/>
          <p:cNvSpPr>
            <a:spLocks noGrp="1" noRot="1" noChangeAspect="1" noChangeArrowheads="1" noTextEdit="1"/>
          </p:cNvSpPr>
          <p:nvPr>
            <p:ph type="sldImg"/>
          </p:nvPr>
        </p:nvSpPr>
        <p:spPr>
          <a:xfrm>
            <a:off x="381000" y="685800"/>
            <a:ext cx="6096000" cy="3429000"/>
          </a:xfrm>
        </p:spPr>
      </p:sp>
      <p:sp>
        <p:nvSpPr>
          <p:cNvPr id="23556" name="Rectangle 3"/>
          <p:cNvSpPr>
            <a:spLocks noGrp="1" noChangeArrowheads="1"/>
          </p:cNvSpPr>
          <p:nvPr>
            <p:ph type="body" idx="1"/>
          </p:nvPr>
        </p:nvSpPr>
        <p:spPr>
          <a:noFill/>
        </p:spPr>
        <p:txBody>
          <a:bodyPr/>
          <a:lstStyle/>
          <a:p>
            <a:pPr eaLnBrk="1" hangingPunct="1"/>
            <a:endParaRPr lang="es-PE" altLang="es-PE"/>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Google Shape;16;p3">
            <a:extLst>
              <a:ext uri="{FF2B5EF4-FFF2-40B4-BE49-F238E27FC236}">
                <a16:creationId xmlns:a16="http://schemas.microsoft.com/office/drawing/2014/main" id="{521154EE-5245-4AAF-A19C-B38E8A5CAE18}"/>
              </a:ext>
            </a:extLst>
          </p:cNvPr>
          <p:cNvPicPr preferRelativeResize="0"/>
          <p:nvPr/>
        </p:nvPicPr>
        <p:blipFill rotWithShape="1">
          <a:blip r:embed="rId2">
            <a:alphaModFix/>
          </a:blip>
          <a:srcRect/>
          <a:stretch/>
        </p:blipFill>
        <p:spPr>
          <a:xfrm>
            <a:off x="1" y="-769"/>
            <a:ext cx="9143999" cy="5145023"/>
          </a:xfrm>
          <a:prstGeom prst="rect">
            <a:avLst/>
          </a:prstGeom>
          <a:noFill/>
          <a:ln>
            <a:noFill/>
          </a:ln>
        </p:spPr>
      </p:pic>
      <p:sp>
        <p:nvSpPr>
          <p:cNvPr id="2" name="Título 1">
            <a:extLst>
              <a:ext uri="{FF2B5EF4-FFF2-40B4-BE49-F238E27FC236}">
                <a16:creationId xmlns:a16="http://schemas.microsoft.com/office/drawing/2014/main" id="{74447579-073F-42CD-AC65-DC845AE03EB0}"/>
              </a:ext>
            </a:extLst>
          </p:cNvPr>
          <p:cNvSpPr>
            <a:spLocks noGrp="1"/>
          </p:cNvSpPr>
          <p:nvPr>
            <p:ph type="ctrTitle"/>
          </p:nvPr>
        </p:nvSpPr>
        <p:spPr>
          <a:xfrm>
            <a:off x="164727" y="592547"/>
            <a:ext cx="4313144" cy="1790700"/>
          </a:xfrm>
        </p:spPr>
        <p:txBody>
          <a:bodyPr anchor="b">
            <a:normAutofit/>
          </a:bodyPr>
          <a:lstStyle>
            <a:lvl1pPr algn="l">
              <a:defRPr sz="4050"/>
            </a:lvl1pPr>
          </a:lstStyle>
          <a:p>
            <a:r>
              <a:rPr lang="es-ES"/>
              <a:t>Haga clic para modificar el estilo de título del patrón</a:t>
            </a:r>
            <a:endParaRPr lang="es-PE" dirty="0"/>
          </a:p>
        </p:txBody>
      </p:sp>
      <p:sp>
        <p:nvSpPr>
          <p:cNvPr id="3" name="Subtítulo 2">
            <a:extLst>
              <a:ext uri="{FF2B5EF4-FFF2-40B4-BE49-F238E27FC236}">
                <a16:creationId xmlns:a16="http://schemas.microsoft.com/office/drawing/2014/main" id="{718BC3C6-6AAD-4368-BF86-5A8E3819FC57}"/>
              </a:ext>
            </a:extLst>
          </p:cNvPr>
          <p:cNvSpPr>
            <a:spLocks noGrp="1"/>
          </p:cNvSpPr>
          <p:nvPr>
            <p:ph type="subTitle" idx="1"/>
          </p:nvPr>
        </p:nvSpPr>
        <p:spPr>
          <a:xfrm>
            <a:off x="235324" y="2827733"/>
            <a:ext cx="3405467" cy="144843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s-PE" dirty="0"/>
          </a:p>
        </p:txBody>
      </p:sp>
      <p:sp>
        <p:nvSpPr>
          <p:cNvPr id="4" name="Marcador de fecha 3">
            <a:extLst>
              <a:ext uri="{FF2B5EF4-FFF2-40B4-BE49-F238E27FC236}">
                <a16:creationId xmlns:a16="http://schemas.microsoft.com/office/drawing/2014/main" id="{5CA98308-C20C-437F-B397-257B552AC1D0}"/>
              </a:ext>
            </a:extLst>
          </p:cNvPr>
          <p:cNvSpPr>
            <a:spLocks noGrp="1"/>
          </p:cNvSpPr>
          <p:nvPr>
            <p:ph type="dt" sz="half" idx="10"/>
          </p:nvPr>
        </p:nvSpPr>
        <p:spPr/>
        <p:txBody>
          <a:bodyPr/>
          <a:lstStyle/>
          <a:p>
            <a:fld id="{BD6E246E-3CA8-4B11-9CEF-5A7ECF4B3382}" type="datetimeFigureOut">
              <a:rPr lang="es-PE" smtClean="0"/>
              <a:t>30/05/2023</a:t>
            </a:fld>
            <a:endParaRPr lang="es-PE"/>
          </a:p>
        </p:txBody>
      </p:sp>
      <p:sp>
        <p:nvSpPr>
          <p:cNvPr id="5" name="Marcador de pie de página 4">
            <a:extLst>
              <a:ext uri="{FF2B5EF4-FFF2-40B4-BE49-F238E27FC236}">
                <a16:creationId xmlns:a16="http://schemas.microsoft.com/office/drawing/2014/main" id="{00A5973B-07C0-4785-82D4-0FB4B43934DF}"/>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09F67C7E-ED82-455B-BEAD-DCCC850CEA7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dirty="0"/>
          </a:p>
        </p:txBody>
      </p:sp>
      <p:pic>
        <p:nvPicPr>
          <p:cNvPr id="8" name="Google Shape;19;p3">
            <a:extLst>
              <a:ext uri="{FF2B5EF4-FFF2-40B4-BE49-F238E27FC236}">
                <a16:creationId xmlns:a16="http://schemas.microsoft.com/office/drawing/2014/main" id="{B400B4D4-CADC-4CB9-8F57-D2AB4142DEEF}"/>
              </a:ext>
            </a:extLst>
          </p:cNvPr>
          <p:cNvPicPr preferRelativeResize="0"/>
          <p:nvPr/>
        </p:nvPicPr>
        <p:blipFill rotWithShape="1">
          <a:blip r:embed="rId3">
            <a:alphaModFix/>
          </a:blip>
          <a:srcRect t="-1912" r="54024"/>
          <a:stretch/>
        </p:blipFill>
        <p:spPr>
          <a:xfrm>
            <a:off x="164728" y="4012598"/>
            <a:ext cx="1456778" cy="808914"/>
          </a:xfrm>
          <a:prstGeom prst="rect">
            <a:avLst/>
          </a:prstGeom>
          <a:noFill/>
          <a:ln>
            <a:noFill/>
          </a:ln>
        </p:spPr>
      </p:pic>
    </p:spTree>
    <p:extLst>
      <p:ext uri="{BB962C8B-B14F-4D97-AF65-F5344CB8AC3E}">
        <p14:creationId xmlns:p14="http://schemas.microsoft.com/office/powerpoint/2010/main" val="330149910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4B3844-8A41-412E-B08A-37C78E99836D}"/>
              </a:ext>
            </a:extLst>
          </p:cNvPr>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8B1286E4-B0EC-4CF7-B366-5929FF0E2DD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s-PE"/>
          </a:p>
        </p:txBody>
      </p:sp>
      <p:sp>
        <p:nvSpPr>
          <p:cNvPr id="4" name="Marcador de texto 3">
            <a:extLst>
              <a:ext uri="{FF2B5EF4-FFF2-40B4-BE49-F238E27FC236}">
                <a16:creationId xmlns:a16="http://schemas.microsoft.com/office/drawing/2014/main" id="{FF37C11D-690E-42EB-8403-EAFDA48D4E7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2F95824-16FA-4155-B281-9F2197383E3C}"/>
              </a:ext>
            </a:extLst>
          </p:cNvPr>
          <p:cNvSpPr>
            <a:spLocks noGrp="1"/>
          </p:cNvSpPr>
          <p:nvPr>
            <p:ph type="dt" sz="half" idx="10"/>
          </p:nvPr>
        </p:nvSpPr>
        <p:spPr/>
        <p:txBody>
          <a:bodyPr/>
          <a:lstStyle/>
          <a:p>
            <a:fld id="{BD6E246E-3CA8-4B11-9CEF-5A7ECF4B3382}" type="datetimeFigureOut">
              <a:rPr lang="es-PE" smtClean="0"/>
              <a:t>30/05/2023</a:t>
            </a:fld>
            <a:endParaRPr lang="es-PE"/>
          </a:p>
        </p:txBody>
      </p:sp>
      <p:sp>
        <p:nvSpPr>
          <p:cNvPr id="6" name="Marcador de pie de página 5">
            <a:extLst>
              <a:ext uri="{FF2B5EF4-FFF2-40B4-BE49-F238E27FC236}">
                <a16:creationId xmlns:a16="http://schemas.microsoft.com/office/drawing/2014/main" id="{C1A03920-6468-45A9-AE50-F40C0ACD3076}"/>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CF743196-8500-4F13-A5AB-AA2EE2FBE66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dirty="0"/>
          </a:p>
        </p:txBody>
      </p:sp>
    </p:spTree>
    <p:extLst>
      <p:ext uri="{BB962C8B-B14F-4D97-AF65-F5344CB8AC3E}">
        <p14:creationId xmlns:p14="http://schemas.microsoft.com/office/powerpoint/2010/main" val="53950561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7" name="Google Shape;27;p4"/>
          <p:cNvSpPr txBox="1">
            <a:spLocks noGrp="1"/>
          </p:cNvSpPr>
          <p:nvPr>
            <p:ph type="title"/>
          </p:nvPr>
        </p:nvSpPr>
        <p:spPr>
          <a:xfrm>
            <a:off x="311625" y="158129"/>
            <a:ext cx="8520600" cy="631521"/>
          </a:xfrm>
          <a:prstGeom prst="rect">
            <a:avLst/>
          </a:prstGeom>
        </p:spPr>
        <p:txBody>
          <a:bodyPr spcFirstLastPara="1" wrap="square" lIns="91425" tIns="91425" rIns="91425" bIns="91425" anchor="t" anchorCtr="0"/>
          <a:lstStyle>
            <a:lvl1pPr lvl="0">
              <a:spcBef>
                <a:spcPts val="0"/>
              </a:spcBef>
              <a:spcAft>
                <a:spcPts val="0"/>
              </a:spcAft>
              <a:buSzPts val="3600"/>
              <a:buNone/>
              <a:defRPr sz="30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dirty="0"/>
          </a:p>
        </p:txBody>
      </p:sp>
      <p:sp>
        <p:nvSpPr>
          <p:cNvPr id="28" name="Google Shape;28;p4"/>
          <p:cNvSpPr txBox="1">
            <a:spLocks noGrp="1"/>
          </p:cNvSpPr>
          <p:nvPr>
            <p:ph type="body" idx="1"/>
          </p:nvPr>
        </p:nvSpPr>
        <p:spPr>
          <a:xfrm>
            <a:off x="311700" y="850006"/>
            <a:ext cx="8520600" cy="3719019"/>
          </a:xfrm>
          <a:prstGeom prst="rect">
            <a:avLst/>
          </a:prstGeom>
        </p:spPr>
        <p:txBody>
          <a:bodyPr spcFirstLastPara="1" wrap="square" lIns="91425" tIns="91425" rIns="91425" bIns="91425" anchor="t" anchorCtr="0"/>
          <a:lstStyle>
            <a:lvl1pPr marL="252000" lvl="0" indent="-252000">
              <a:lnSpc>
                <a:spcPct val="120000"/>
              </a:lnSpc>
              <a:spcBef>
                <a:spcPts val="0"/>
              </a:spcBef>
              <a:spcAft>
                <a:spcPts val="0"/>
              </a:spcAft>
              <a:buSzPts val="1800"/>
              <a:buChar char="●"/>
              <a:defRPr baseline="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dirty="0"/>
          </a:p>
        </p:txBody>
      </p:sp>
    </p:spTree>
    <p:extLst>
      <p:ext uri="{BB962C8B-B14F-4D97-AF65-F5344CB8AC3E}">
        <p14:creationId xmlns:p14="http://schemas.microsoft.com/office/powerpoint/2010/main" val="2395417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dirty="0"/>
          </a:p>
        </p:txBody>
      </p:sp>
    </p:spTree>
    <p:extLst>
      <p:ext uri="{BB962C8B-B14F-4D97-AF65-F5344CB8AC3E}">
        <p14:creationId xmlns:p14="http://schemas.microsoft.com/office/powerpoint/2010/main" val="2667589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F06F35-487F-404B-ADFA-697BB715FBD9}"/>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5880AAC0-B967-4B4C-90A1-5DC56494FCA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AA86C0BD-363C-4394-A9FA-948A5FAA0B05}"/>
              </a:ext>
            </a:extLst>
          </p:cNvPr>
          <p:cNvSpPr>
            <a:spLocks noGrp="1"/>
          </p:cNvSpPr>
          <p:nvPr>
            <p:ph type="dt" sz="half" idx="10"/>
          </p:nvPr>
        </p:nvSpPr>
        <p:spPr/>
        <p:txBody>
          <a:bodyPr/>
          <a:lstStyle/>
          <a:p>
            <a:fld id="{BD6E246E-3CA8-4B11-9CEF-5A7ECF4B3382}" type="datetimeFigureOut">
              <a:rPr lang="es-PE" smtClean="0"/>
              <a:t>30/05/2023</a:t>
            </a:fld>
            <a:endParaRPr lang="es-PE"/>
          </a:p>
        </p:txBody>
      </p:sp>
      <p:sp>
        <p:nvSpPr>
          <p:cNvPr id="5" name="Marcador de pie de página 4">
            <a:extLst>
              <a:ext uri="{FF2B5EF4-FFF2-40B4-BE49-F238E27FC236}">
                <a16:creationId xmlns:a16="http://schemas.microsoft.com/office/drawing/2014/main" id="{E9128729-1FAC-4074-9DC2-A4B5FB579A81}"/>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264DDDE4-7145-4131-AC5B-1078F8B682D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dirty="0"/>
          </a:p>
        </p:txBody>
      </p:sp>
    </p:spTree>
    <p:extLst>
      <p:ext uri="{BB962C8B-B14F-4D97-AF65-F5344CB8AC3E}">
        <p14:creationId xmlns:p14="http://schemas.microsoft.com/office/powerpoint/2010/main" val="29609993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Título y objetos">
    <p:spTree>
      <p:nvGrpSpPr>
        <p:cNvPr id="1" name=""/>
        <p:cNvGrpSpPr/>
        <p:nvPr/>
      </p:nvGrpSpPr>
      <p:grpSpPr>
        <a:xfrm>
          <a:off x="0" y="0"/>
          <a:ext cx="0" cy="0"/>
          <a:chOff x="0" y="0"/>
          <a:chExt cx="0" cy="0"/>
        </a:xfrm>
      </p:grpSpPr>
      <p:sp>
        <p:nvSpPr>
          <p:cNvPr id="7" name="Google Shape;99;p12">
            <a:extLst>
              <a:ext uri="{FF2B5EF4-FFF2-40B4-BE49-F238E27FC236}">
                <a16:creationId xmlns:a16="http://schemas.microsoft.com/office/drawing/2014/main" id="{0941692D-1145-4175-8385-61D80996618C}"/>
              </a:ext>
            </a:extLst>
          </p:cNvPr>
          <p:cNvSpPr/>
          <p:nvPr/>
        </p:nvSpPr>
        <p:spPr>
          <a:xfrm>
            <a:off x="0" y="4519456"/>
            <a:ext cx="8824913" cy="633221"/>
          </a:xfrm>
          <a:custGeom>
            <a:avLst/>
            <a:gdLst/>
            <a:ahLst/>
            <a:cxnLst/>
            <a:rect l="l" t="t" r="r" b="b"/>
            <a:pathLst>
              <a:path w="11766550" h="844295" extrusionOk="0">
                <a:moveTo>
                  <a:pt x="0" y="0"/>
                </a:moveTo>
                <a:lnTo>
                  <a:pt x="11226800" y="0"/>
                </a:lnTo>
                <a:cubicBezTo>
                  <a:pt x="11410950" y="279315"/>
                  <a:pt x="11493500" y="412580"/>
                  <a:pt x="11766550" y="837945"/>
                </a:cubicBezTo>
                <a:lnTo>
                  <a:pt x="0" y="844295"/>
                </a:lnTo>
                <a:lnTo>
                  <a:pt x="0" y="0"/>
                </a:lnTo>
                <a:close/>
              </a:path>
            </a:pathLst>
          </a:custGeom>
          <a:solidFill>
            <a:srgbClr val="00A8ED"/>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2" name="Título 1">
            <a:extLst>
              <a:ext uri="{FF2B5EF4-FFF2-40B4-BE49-F238E27FC236}">
                <a16:creationId xmlns:a16="http://schemas.microsoft.com/office/drawing/2014/main" id="{2EF06F35-487F-404B-ADFA-697BB715FBD9}"/>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5880AAC0-B967-4B4C-90A1-5DC56494FCA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AA86C0BD-363C-4394-A9FA-948A5FAA0B05}"/>
              </a:ext>
            </a:extLst>
          </p:cNvPr>
          <p:cNvSpPr>
            <a:spLocks noGrp="1"/>
          </p:cNvSpPr>
          <p:nvPr>
            <p:ph type="dt" sz="half" idx="10"/>
          </p:nvPr>
        </p:nvSpPr>
        <p:spPr/>
        <p:txBody>
          <a:bodyPr/>
          <a:lstStyle/>
          <a:p>
            <a:fld id="{BD6E246E-3CA8-4B11-9CEF-5A7ECF4B3382}" type="datetimeFigureOut">
              <a:rPr lang="es-PE" smtClean="0"/>
              <a:t>30/05/2023</a:t>
            </a:fld>
            <a:endParaRPr lang="es-PE"/>
          </a:p>
        </p:txBody>
      </p:sp>
      <p:sp>
        <p:nvSpPr>
          <p:cNvPr id="5" name="Marcador de pie de página 4">
            <a:extLst>
              <a:ext uri="{FF2B5EF4-FFF2-40B4-BE49-F238E27FC236}">
                <a16:creationId xmlns:a16="http://schemas.microsoft.com/office/drawing/2014/main" id="{E9128729-1FAC-4074-9DC2-A4B5FB579A81}"/>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264DDDE4-7145-4131-AC5B-1078F8B682D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dirty="0"/>
          </a:p>
        </p:txBody>
      </p:sp>
      <p:pic>
        <p:nvPicPr>
          <p:cNvPr id="8" name="Google Shape;98;p12">
            <a:extLst>
              <a:ext uri="{FF2B5EF4-FFF2-40B4-BE49-F238E27FC236}">
                <a16:creationId xmlns:a16="http://schemas.microsoft.com/office/drawing/2014/main" id="{565300D3-CC02-4FDD-AC00-92178EAFB1A1}"/>
              </a:ext>
            </a:extLst>
          </p:cNvPr>
          <p:cNvPicPr preferRelativeResize="0"/>
          <p:nvPr/>
        </p:nvPicPr>
        <p:blipFill rotWithShape="1">
          <a:blip r:embed="rId2">
            <a:alphaModFix/>
          </a:blip>
          <a:srcRect/>
          <a:stretch/>
        </p:blipFill>
        <p:spPr>
          <a:xfrm>
            <a:off x="0" y="0"/>
            <a:ext cx="9144000" cy="5143501"/>
          </a:xfrm>
          <a:prstGeom prst="rect">
            <a:avLst/>
          </a:prstGeom>
          <a:noFill/>
          <a:ln>
            <a:noFill/>
          </a:ln>
        </p:spPr>
      </p:pic>
    </p:spTree>
    <p:extLst>
      <p:ext uri="{BB962C8B-B14F-4D97-AF65-F5344CB8AC3E}">
        <p14:creationId xmlns:p14="http://schemas.microsoft.com/office/powerpoint/2010/main" val="17448656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58CCC9-EED1-43F7-BA28-02A85D997E4D}"/>
              </a:ext>
            </a:extLst>
          </p:cNvPr>
          <p:cNvSpPr>
            <a:spLocks noGrp="1"/>
          </p:cNvSpPr>
          <p:nvPr>
            <p:ph type="title"/>
          </p:nvPr>
        </p:nvSpPr>
        <p:spPr>
          <a:xfrm>
            <a:off x="623888" y="1282304"/>
            <a:ext cx="7886700" cy="2139553"/>
          </a:xfrm>
        </p:spPr>
        <p:txBody>
          <a:bodyPr anchor="b"/>
          <a:lstStyle>
            <a:lvl1pPr>
              <a:defRPr sz="45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B6F31881-427B-4EA8-95B6-E8CA856552D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8D601F3-EAF6-4B45-ABFA-473D7691A1EE}"/>
              </a:ext>
            </a:extLst>
          </p:cNvPr>
          <p:cNvSpPr>
            <a:spLocks noGrp="1"/>
          </p:cNvSpPr>
          <p:nvPr>
            <p:ph type="dt" sz="half" idx="10"/>
          </p:nvPr>
        </p:nvSpPr>
        <p:spPr/>
        <p:txBody>
          <a:bodyPr/>
          <a:lstStyle/>
          <a:p>
            <a:fld id="{BD6E246E-3CA8-4B11-9CEF-5A7ECF4B3382}" type="datetimeFigureOut">
              <a:rPr lang="es-PE" smtClean="0"/>
              <a:t>30/05/2023</a:t>
            </a:fld>
            <a:endParaRPr lang="es-PE"/>
          </a:p>
        </p:txBody>
      </p:sp>
      <p:sp>
        <p:nvSpPr>
          <p:cNvPr id="5" name="Marcador de pie de página 4">
            <a:extLst>
              <a:ext uri="{FF2B5EF4-FFF2-40B4-BE49-F238E27FC236}">
                <a16:creationId xmlns:a16="http://schemas.microsoft.com/office/drawing/2014/main" id="{F531AE90-06B6-4872-B76B-51BD4FA2BBF9}"/>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2B88C60F-465C-4979-A675-08784E4565A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dirty="0"/>
          </a:p>
        </p:txBody>
      </p:sp>
    </p:spTree>
    <p:extLst>
      <p:ext uri="{BB962C8B-B14F-4D97-AF65-F5344CB8AC3E}">
        <p14:creationId xmlns:p14="http://schemas.microsoft.com/office/powerpoint/2010/main" val="383986086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A85421-0303-4A2D-9230-5E8B9694AEE5}"/>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C1EB53F0-4D1F-401E-8429-B791BF1E1B6D}"/>
              </a:ext>
            </a:extLst>
          </p:cNvPr>
          <p:cNvSpPr>
            <a:spLocks noGrp="1"/>
          </p:cNvSpPr>
          <p:nvPr>
            <p:ph sz="half" idx="1"/>
          </p:nvPr>
        </p:nvSpPr>
        <p:spPr>
          <a:xfrm>
            <a:off x="6286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22C1430B-E4B5-4554-9577-923B3000A4F2}"/>
              </a:ext>
            </a:extLst>
          </p:cNvPr>
          <p:cNvSpPr>
            <a:spLocks noGrp="1"/>
          </p:cNvSpPr>
          <p:nvPr>
            <p:ph sz="half" idx="2"/>
          </p:nvPr>
        </p:nvSpPr>
        <p:spPr>
          <a:xfrm>
            <a:off x="46291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DE290FC2-7933-418A-AAE4-A000B11C2087}"/>
              </a:ext>
            </a:extLst>
          </p:cNvPr>
          <p:cNvSpPr>
            <a:spLocks noGrp="1"/>
          </p:cNvSpPr>
          <p:nvPr>
            <p:ph type="dt" sz="half" idx="10"/>
          </p:nvPr>
        </p:nvSpPr>
        <p:spPr/>
        <p:txBody>
          <a:bodyPr/>
          <a:lstStyle/>
          <a:p>
            <a:fld id="{BD6E246E-3CA8-4B11-9CEF-5A7ECF4B3382}" type="datetimeFigureOut">
              <a:rPr lang="es-PE" smtClean="0"/>
              <a:t>30/05/2023</a:t>
            </a:fld>
            <a:endParaRPr lang="es-PE"/>
          </a:p>
        </p:txBody>
      </p:sp>
      <p:sp>
        <p:nvSpPr>
          <p:cNvPr id="6" name="Marcador de pie de página 5">
            <a:extLst>
              <a:ext uri="{FF2B5EF4-FFF2-40B4-BE49-F238E27FC236}">
                <a16:creationId xmlns:a16="http://schemas.microsoft.com/office/drawing/2014/main" id="{465ECDFC-052D-41C6-A5F3-3C772BFC8A03}"/>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41938A97-AD20-482C-9DA1-A87BFC996CF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dirty="0"/>
          </a:p>
        </p:txBody>
      </p:sp>
    </p:spTree>
    <p:extLst>
      <p:ext uri="{BB962C8B-B14F-4D97-AF65-F5344CB8AC3E}">
        <p14:creationId xmlns:p14="http://schemas.microsoft.com/office/powerpoint/2010/main" val="285131977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507B54-83E0-438A-8A70-2BB7B18D2B0A}"/>
              </a:ext>
            </a:extLst>
          </p:cNvPr>
          <p:cNvSpPr>
            <a:spLocks noGrp="1"/>
          </p:cNvSpPr>
          <p:nvPr>
            <p:ph type="title"/>
          </p:nvPr>
        </p:nvSpPr>
        <p:spPr>
          <a:xfrm>
            <a:off x="629841" y="273844"/>
            <a:ext cx="7886700" cy="994172"/>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F0B7EA43-2D71-40DF-B12B-18993F1A653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31A9DF1-EEAC-471F-823A-3EE31725C99E}"/>
              </a:ext>
            </a:extLst>
          </p:cNvPr>
          <p:cNvSpPr>
            <a:spLocks noGrp="1"/>
          </p:cNvSpPr>
          <p:nvPr>
            <p:ph sz="half" idx="2"/>
          </p:nvPr>
        </p:nvSpPr>
        <p:spPr>
          <a:xfrm>
            <a:off x="629842" y="1878806"/>
            <a:ext cx="3868340" cy="276344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4C30A843-5805-43BE-91D0-BE8DA283C14C}"/>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E9ABF3B-1C88-420A-B2A0-8DBADD7EB0F1}"/>
              </a:ext>
            </a:extLst>
          </p:cNvPr>
          <p:cNvSpPr>
            <a:spLocks noGrp="1"/>
          </p:cNvSpPr>
          <p:nvPr>
            <p:ph sz="quarter" idx="4"/>
          </p:nvPr>
        </p:nvSpPr>
        <p:spPr>
          <a:xfrm>
            <a:off x="4629150" y="1878806"/>
            <a:ext cx="3887391" cy="276344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707852ED-0FCB-456B-9331-AFD300280608}"/>
              </a:ext>
            </a:extLst>
          </p:cNvPr>
          <p:cNvSpPr>
            <a:spLocks noGrp="1"/>
          </p:cNvSpPr>
          <p:nvPr>
            <p:ph type="dt" sz="half" idx="10"/>
          </p:nvPr>
        </p:nvSpPr>
        <p:spPr/>
        <p:txBody>
          <a:bodyPr/>
          <a:lstStyle/>
          <a:p>
            <a:fld id="{BD6E246E-3CA8-4B11-9CEF-5A7ECF4B3382}" type="datetimeFigureOut">
              <a:rPr lang="es-PE" smtClean="0"/>
              <a:t>30/05/2023</a:t>
            </a:fld>
            <a:endParaRPr lang="es-PE"/>
          </a:p>
        </p:txBody>
      </p:sp>
      <p:sp>
        <p:nvSpPr>
          <p:cNvPr id="8" name="Marcador de pie de página 7">
            <a:extLst>
              <a:ext uri="{FF2B5EF4-FFF2-40B4-BE49-F238E27FC236}">
                <a16:creationId xmlns:a16="http://schemas.microsoft.com/office/drawing/2014/main" id="{7D281C57-9015-497A-8843-83F11FD8A63D}"/>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83959ECC-4370-4750-916C-AD3732B6228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dirty="0"/>
          </a:p>
        </p:txBody>
      </p:sp>
    </p:spTree>
    <p:extLst>
      <p:ext uri="{BB962C8B-B14F-4D97-AF65-F5344CB8AC3E}">
        <p14:creationId xmlns:p14="http://schemas.microsoft.com/office/powerpoint/2010/main" val="400989337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Solo el título">
    <p:bg>
      <p:bgPr>
        <a:solidFill>
          <a:schemeClr val="bg1"/>
        </a:solidFill>
        <a:effectLst/>
      </p:bgPr>
    </p:bg>
    <p:spTree>
      <p:nvGrpSpPr>
        <p:cNvPr id="1" name=""/>
        <p:cNvGrpSpPr/>
        <p:nvPr/>
      </p:nvGrpSpPr>
      <p:grpSpPr>
        <a:xfrm>
          <a:off x="0" y="0"/>
          <a:ext cx="0" cy="0"/>
          <a:chOff x="0" y="0"/>
          <a:chExt cx="0" cy="0"/>
        </a:xfrm>
      </p:grpSpPr>
      <p:pic>
        <p:nvPicPr>
          <p:cNvPr id="6" name="Google Shape;81;p10">
            <a:extLst>
              <a:ext uri="{FF2B5EF4-FFF2-40B4-BE49-F238E27FC236}">
                <a16:creationId xmlns:a16="http://schemas.microsoft.com/office/drawing/2014/main" id="{6885C29A-DFAA-407F-85D4-F0A21CA10828}"/>
              </a:ext>
            </a:extLst>
          </p:cNvPr>
          <p:cNvPicPr preferRelativeResize="0"/>
          <p:nvPr/>
        </p:nvPicPr>
        <p:blipFill rotWithShape="1">
          <a:blip r:embed="rId2">
            <a:alphaModFix/>
          </a:blip>
          <a:srcRect b="22863"/>
          <a:stretch/>
        </p:blipFill>
        <p:spPr>
          <a:xfrm>
            <a:off x="0" y="441154"/>
            <a:ext cx="9144000" cy="4599953"/>
          </a:xfrm>
          <a:prstGeom prst="rect">
            <a:avLst/>
          </a:prstGeom>
          <a:noFill/>
          <a:ln>
            <a:noFill/>
          </a:ln>
        </p:spPr>
      </p:pic>
      <p:sp>
        <p:nvSpPr>
          <p:cNvPr id="2" name="Título 1">
            <a:extLst>
              <a:ext uri="{FF2B5EF4-FFF2-40B4-BE49-F238E27FC236}">
                <a16:creationId xmlns:a16="http://schemas.microsoft.com/office/drawing/2014/main" id="{4B812C6B-A442-46B7-9556-200F98BC2D48}"/>
              </a:ext>
            </a:extLst>
          </p:cNvPr>
          <p:cNvSpPr>
            <a:spLocks noGrp="1"/>
          </p:cNvSpPr>
          <p:nvPr>
            <p:ph type="title"/>
          </p:nvPr>
        </p:nvSpPr>
        <p:spPr>
          <a:xfrm>
            <a:off x="1253938" y="1798155"/>
            <a:ext cx="6636124" cy="994172"/>
          </a:xfrm>
        </p:spPr>
        <p:txBody>
          <a:bodyPr>
            <a:noAutofit/>
          </a:bodyPr>
          <a:lstStyle>
            <a:lvl1pPr algn="ctr">
              <a:defRPr sz="3600" b="1">
                <a:solidFill>
                  <a:schemeClr val="bg1"/>
                </a:solidFill>
              </a:defRPr>
            </a:lvl1pPr>
          </a:lstStyle>
          <a:p>
            <a:r>
              <a:rPr lang="es-ES"/>
              <a:t>Haga clic para modificar el estilo de título del patrón</a:t>
            </a:r>
            <a:endParaRPr lang="es-PE" dirty="0"/>
          </a:p>
        </p:txBody>
      </p:sp>
      <p:sp>
        <p:nvSpPr>
          <p:cNvPr id="3" name="Marcador de fecha 2">
            <a:extLst>
              <a:ext uri="{FF2B5EF4-FFF2-40B4-BE49-F238E27FC236}">
                <a16:creationId xmlns:a16="http://schemas.microsoft.com/office/drawing/2014/main" id="{24D0CA3F-D1A8-4EBF-8BA3-4A1C8A62FDC9}"/>
              </a:ext>
            </a:extLst>
          </p:cNvPr>
          <p:cNvSpPr>
            <a:spLocks noGrp="1"/>
          </p:cNvSpPr>
          <p:nvPr>
            <p:ph type="dt" sz="half" idx="10"/>
          </p:nvPr>
        </p:nvSpPr>
        <p:spPr/>
        <p:txBody>
          <a:bodyPr/>
          <a:lstStyle/>
          <a:p>
            <a:fld id="{BD6E246E-3CA8-4B11-9CEF-5A7ECF4B3382}" type="datetimeFigureOut">
              <a:rPr lang="es-PE" smtClean="0"/>
              <a:t>30/05/2023</a:t>
            </a:fld>
            <a:endParaRPr lang="es-PE"/>
          </a:p>
        </p:txBody>
      </p:sp>
      <p:sp>
        <p:nvSpPr>
          <p:cNvPr id="4" name="Marcador de pie de página 3">
            <a:extLst>
              <a:ext uri="{FF2B5EF4-FFF2-40B4-BE49-F238E27FC236}">
                <a16:creationId xmlns:a16="http://schemas.microsoft.com/office/drawing/2014/main" id="{2A953B44-E615-4A02-95C9-685FBCB2FD27}"/>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EDA99482-9B85-48A1-9030-AF3E27762E7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dirty="0"/>
          </a:p>
        </p:txBody>
      </p:sp>
    </p:spTree>
    <p:extLst>
      <p:ext uri="{BB962C8B-B14F-4D97-AF65-F5344CB8AC3E}">
        <p14:creationId xmlns:p14="http://schemas.microsoft.com/office/powerpoint/2010/main" val="396911473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EA5932E-53A7-4C7C-A525-D6FF1B26551F}"/>
              </a:ext>
            </a:extLst>
          </p:cNvPr>
          <p:cNvSpPr>
            <a:spLocks noGrp="1"/>
          </p:cNvSpPr>
          <p:nvPr>
            <p:ph type="dt" sz="half" idx="10"/>
          </p:nvPr>
        </p:nvSpPr>
        <p:spPr/>
        <p:txBody>
          <a:bodyPr/>
          <a:lstStyle/>
          <a:p>
            <a:fld id="{BD6E246E-3CA8-4B11-9CEF-5A7ECF4B3382}" type="datetimeFigureOut">
              <a:rPr lang="es-PE" smtClean="0"/>
              <a:t>30/05/2023</a:t>
            </a:fld>
            <a:endParaRPr lang="es-PE"/>
          </a:p>
        </p:txBody>
      </p:sp>
      <p:sp>
        <p:nvSpPr>
          <p:cNvPr id="3" name="Marcador de pie de página 2">
            <a:extLst>
              <a:ext uri="{FF2B5EF4-FFF2-40B4-BE49-F238E27FC236}">
                <a16:creationId xmlns:a16="http://schemas.microsoft.com/office/drawing/2014/main" id="{0A256028-970C-4D49-9091-D527F392B398}"/>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3F69CCF6-2D41-4AF2-905B-B84689731C3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dirty="0"/>
          </a:p>
        </p:txBody>
      </p:sp>
    </p:spTree>
    <p:extLst>
      <p:ext uri="{BB962C8B-B14F-4D97-AF65-F5344CB8AC3E}">
        <p14:creationId xmlns:p14="http://schemas.microsoft.com/office/powerpoint/2010/main" val="38380389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A657E6-091A-43C8-BFDA-0DE7BB3F89DB}"/>
              </a:ext>
            </a:extLst>
          </p:cNvPr>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20C34D18-B963-4FD3-813E-BE5F0753D35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A1EFE703-4832-4153-83B1-7D86F7E1352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773B51B-2A69-4933-BD38-292A836F6D70}"/>
              </a:ext>
            </a:extLst>
          </p:cNvPr>
          <p:cNvSpPr>
            <a:spLocks noGrp="1"/>
          </p:cNvSpPr>
          <p:nvPr>
            <p:ph type="dt" sz="half" idx="10"/>
          </p:nvPr>
        </p:nvSpPr>
        <p:spPr/>
        <p:txBody>
          <a:bodyPr/>
          <a:lstStyle/>
          <a:p>
            <a:fld id="{BD6E246E-3CA8-4B11-9CEF-5A7ECF4B3382}" type="datetimeFigureOut">
              <a:rPr lang="es-PE" smtClean="0"/>
              <a:t>30/05/2023</a:t>
            </a:fld>
            <a:endParaRPr lang="es-PE"/>
          </a:p>
        </p:txBody>
      </p:sp>
      <p:sp>
        <p:nvSpPr>
          <p:cNvPr id="6" name="Marcador de pie de página 5">
            <a:extLst>
              <a:ext uri="{FF2B5EF4-FFF2-40B4-BE49-F238E27FC236}">
                <a16:creationId xmlns:a16="http://schemas.microsoft.com/office/drawing/2014/main" id="{F812BEC3-B326-45BE-ABB3-148A6B046EDD}"/>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7A27248B-F416-4714-82AB-5EE6212039E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dirty="0"/>
          </a:p>
        </p:txBody>
      </p:sp>
    </p:spTree>
    <p:extLst>
      <p:ext uri="{BB962C8B-B14F-4D97-AF65-F5344CB8AC3E}">
        <p14:creationId xmlns:p14="http://schemas.microsoft.com/office/powerpoint/2010/main" val="42814427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A8A6EFE-7737-4A6D-8F33-DA07BC8D2EA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D7711E98-B70E-43E0-9699-BBDB6064129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D4749CEE-59F7-47FC-B06F-3E4B6135BCC4}"/>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D6E246E-3CA8-4B11-9CEF-5A7ECF4B3382}" type="datetimeFigureOut">
              <a:rPr lang="es-PE" smtClean="0"/>
              <a:t>30/05/2023</a:t>
            </a:fld>
            <a:endParaRPr lang="es-PE"/>
          </a:p>
        </p:txBody>
      </p:sp>
      <p:sp>
        <p:nvSpPr>
          <p:cNvPr id="5" name="Marcador de pie de página 4">
            <a:extLst>
              <a:ext uri="{FF2B5EF4-FFF2-40B4-BE49-F238E27FC236}">
                <a16:creationId xmlns:a16="http://schemas.microsoft.com/office/drawing/2014/main" id="{5DEF22A7-5EA5-4A71-9043-C9169D75BAC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5FAC3B9B-F798-4F00-9F08-7B70C8164A5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s-PE" smtClean="0"/>
              <a:t>‹Nº›</a:t>
            </a:fld>
            <a:endParaRPr lang="es-PE" dirty="0"/>
          </a:p>
        </p:txBody>
      </p:sp>
      <p:pic>
        <p:nvPicPr>
          <p:cNvPr id="7" name="Google Shape;42;p6">
            <a:extLst>
              <a:ext uri="{FF2B5EF4-FFF2-40B4-BE49-F238E27FC236}">
                <a16:creationId xmlns:a16="http://schemas.microsoft.com/office/drawing/2014/main" id="{1D5E2077-5D39-494C-AD10-2122D0228CA2}"/>
              </a:ext>
            </a:extLst>
          </p:cNvPr>
          <p:cNvPicPr preferRelativeResize="0"/>
          <p:nvPr/>
        </p:nvPicPr>
        <p:blipFill rotWithShape="1">
          <a:blip r:embed="rId14">
            <a:alphaModFix/>
          </a:blip>
          <a:srcRect/>
          <a:stretch/>
        </p:blipFill>
        <p:spPr>
          <a:xfrm>
            <a:off x="0" y="-1"/>
            <a:ext cx="9144000" cy="5143309"/>
          </a:xfrm>
          <a:prstGeom prst="rect">
            <a:avLst/>
          </a:prstGeom>
          <a:noFill/>
          <a:ln>
            <a:noFill/>
          </a:ln>
        </p:spPr>
      </p:pic>
    </p:spTree>
    <p:extLst>
      <p:ext uri="{BB962C8B-B14F-4D97-AF65-F5344CB8AC3E}">
        <p14:creationId xmlns:p14="http://schemas.microsoft.com/office/powerpoint/2010/main" val="119996018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P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oleObject" Target="../embeddings/oleObject5.bin"/><Relationship Id="rId1" Type="http://schemas.openxmlformats.org/officeDocument/2006/relationships/slideLayout" Target="../slideLayouts/slideLayout11.xml"/><Relationship Id="rId6" Type="http://schemas.openxmlformats.org/officeDocument/2006/relationships/image" Target="../media/image29.wmf"/><Relationship Id="rId11" Type="http://schemas.openxmlformats.org/officeDocument/2006/relationships/image" Target="../media/image19.png"/><Relationship Id="rId5" Type="http://schemas.openxmlformats.org/officeDocument/2006/relationships/oleObject" Target="../embeddings/oleObject2.bin"/><Relationship Id="rId15" Type="http://schemas.openxmlformats.org/officeDocument/2006/relationships/image" Target="../media/image23.png"/><Relationship Id="rId10" Type="http://schemas.openxmlformats.org/officeDocument/2006/relationships/image" Target="../media/image31.wmf"/><Relationship Id="rId19" Type="http://schemas.openxmlformats.org/officeDocument/2006/relationships/image" Target="../media/image27.png"/><Relationship Id="rId4" Type="http://schemas.openxmlformats.org/officeDocument/2006/relationships/image" Target="../media/image28.wmf"/><Relationship Id="rId9" Type="http://schemas.openxmlformats.org/officeDocument/2006/relationships/oleObject" Target="../embeddings/oleObject4.bin"/><Relationship Id="rId1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Layout" Target="../slideLayouts/slideLayout11.xml"/><Relationship Id="rId6" Type="http://schemas.openxmlformats.org/officeDocument/2006/relationships/image" Target="../media/image47.jpeg"/><Relationship Id="rId11" Type="http://schemas.openxmlformats.org/officeDocument/2006/relationships/image" Target="../media/image52.png"/><Relationship Id="rId5" Type="http://schemas.openxmlformats.org/officeDocument/2006/relationships/image" Target="../media/image46.jpeg"/><Relationship Id="rId10" Type="http://schemas.openxmlformats.org/officeDocument/2006/relationships/image" Target="../media/image51.png"/><Relationship Id="rId4" Type="http://schemas.openxmlformats.org/officeDocument/2006/relationships/image" Target="../media/image45.jpeg"/><Relationship Id="rId9" Type="http://schemas.openxmlformats.org/officeDocument/2006/relationships/image" Target="../media/image50.jpe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hyperlink" Target="https://trec.nist.gov/" TargetMode="Externa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hyperlink" Target="http://press.liacs.nl/mirflickr/" TargetMode="Externa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hyperlink" Target="http://cophir.isti.cnr.it/" TargetMode="Externa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80.png"/><Relationship Id="rId4" Type="http://schemas.openxmlformats.org/officeDocument/2006/relationships/image" Target="../media/image7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hyperlink" Target="https://www.researchgate.net/publication/200806189_Evaluation_of_MFCC_estimation_techniques_for_music_similarity" TargetMode="External"/><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85.jpeg"/></Relationships>
</file>

<file path=ppt/slides/_rels/slide66.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86.png"/><Relationship Id="rId7" Type="http://schemas.openxmlformats.org/officeDocument/2006/relationships/image" Target="../media/image310.png"/><Relationship Id="rId12" Type="http://schemas.openxmlformats.org/officeDocument/2006/relationships/image" Target="../media/image360.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300.png"/><Relationship Id="rId11" Type="http://schemas.openxmlformats.org/officeDocument/2006/relationships/image" Target="../media/image350.png"/><Relationship Id="rId5" Type="http://schemas.openxmlformats.org/officeDocument/2006/relationships/image" Target="../media/image88.png"/><Relationship Id="rId10" Type="http://schemas.openxmlformats.org/officeDocument/2006/relationships/image" Target="../media/image340.png"/><Relationship Id="rId4" Type="http://schemas.openxmlformats.org/officeDocument/2006/relationships/image" Target="../media/image87.png"/><Relationship Id="rId9" Type="http://schemas.openxmlformats.org/officeDocument/2006/relationships/image" Target="../media/image330.png"/></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231334" y="990746"/>
            <a:ext cx="4340666" cy="1256907"/>
          </a:xfrm>
          <a:prstGeom prst="rect">
            <a:avLst/>
          </a:prstGeom>
        </p:spPr>
        <p:txBody>
          <a:bodyPr spcFirstLastPara="1" wrap="square" lIns="91425" tIns="91425" rIns="91425" bIns="91425" anchor="b" anchorCtr="0">
            <a:noAutofit/>
          </a:bodyPr>
          <a:lstStyle/>
          <a:p>
            <a:pPr lvl="0"/>
            <a:r>
              <a:rPr lang="es" sz="4500" dirty="0"/>
              <a:t>Base de datos mutimedia</a:t>
            </a:r>
            <a:endParaRPr sz="4000" dirty="0">
              <a:solidFill>
                <a:schemeClr val="bg2">
                  <a:lumMod val="50000"/>
                </a:schemeClr>
              </a:solidFill>
            </a:endParaRPr>
          </a:p>
        </p:txBody>
      </p:sp>
      <p:sp>
        <p:nvSpPr>
          <p:cNvPr id="67" name="Google Shape;67;p13"/>
          <p:cNvSpPr txBox="1">
            <a:spLocks noGrp="1"/>
          </p:cNvSpPr>
          <p:nvPr>
            <p:ph type="subTitle" idx="1"/>
          </p:nvPr>
        </p:nvSpPr>
        <p:spPr>
          <a:xfrm>
            <a:off x="0" y="2472039"/>
            <a:ext cx="3846379"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500" b="1" dirty="0"/>
          </a:p>
          <a:p>
            <a:pPr marL="0" lvl="0" indent="0" algn="ctr" rtl="0">
              <a:spcBef>
                <a:spcPts val="0"/>
              </a:spcBef>
              <a:spcAft>
                <a:spcPts val="0"/>
              </a:spcAft>
              <a:buNone/>
            </a:pPr>
            <a:r>
              <a:rPr lang="es" sz="2000" dirty="0"/>
              <a:t>Semana 09</a:t>
            </a:r>
            <a:endParaRPr sz="2000" dirty="0"/>
          </a:p>
        </p:txBody>
      </p:sp>
      <p:sp>
        <p:nvSpPr>
          <p:cNvPr id="68" name="Google Shape;68;p13"/>
          <p:cNvSpPr txBox="1"/>
          <p:nvPr/>
        </p:nvSpPr>
        <p:spPr>
          <a:xfrm>
            <a:off x="114400" y="117725"/>
            <a:ext cx="8867700" cy="4908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s" sz="2500" dirty="0">
                <a:solidFill>
                  <a:srgbClr val="666666"/>
                </a:solidFill>
                <a:latin typeface="Calibri"/>
                <a:ea typeface="Calibri"/>
                <a:cs typeface="Calibri"/>
                <a:sym typeface="Calibri"/>
              </a:rPr>
              <a:t>CS2702</a:t>
            </a:r>
            <a:r>
              <a:rPr lang="es" sz="2500" b="1" dirty="0">
                <a:solidFill>
                  <a:srgbClr val="666666"/>
                </a:solidFill>
                <a:latin typeface="Calibri"/>
                <a:ea typeface="Calibri"/>
                <a:cs typeface="Calibri"/>
                <a:sym typeface="Calibri"/>
              </a:rPr>
              <a:t>                          </a:t>
            </a:r>
            <a:r>
              <a:rPr lang="es" sz="2500" b="1" cap="small" dirty="0">
                <a:solidFill>
                  <a:schemeClr val="bg1"/>
                </a:solidFill>
                <a:latin typeface="Calibri"/>
                <a:ea typeface="Calibri"/>
                <a:cs typeface="Calibri"/>
                <a:sym typeface="Calibri"/>
              </a:rPr>
              <a:t>Bases de Datos II</a:t>
            </a:r>
            <a:r>
              <a:rPr lang="es" sz="2500" cap="small" dirty="0">
                <a:solidFill>
                  <a:srgbClr val="666666"/>
                </a:solidFill>
                <a:latin typeface="Calibri"/>
                <a:ea typeface="Calibri"/>
                <a:cs typeface="Calibri"/>
                <a:sym typeface="Calibri"/>
              </a:rPr>
              <a:t>                           </a:t>
            </a:r>
            <a:endParaRPr sz="2940" dirty="0">
              <a:solidFill>
                <a:srgbClr val="666666"/>
              </a:solidFill>
              <a:latin typeface="Calibri"/>
              <a:ea typeface="Calibri"/>
              <a:cs typeface="Calibri"/>
              <a:sym typeface="Calibri"/>
            </a:endParaRPr>
          </a:p>
        </p:txBody>
      </p:sp>
      <p:sp>
        <p:nvSpPr>
          <p:cNvPr id="69" name="Google Shape;69;p13"/>
          <p:cNvSpPr txBox="1"/>
          <p:nvPr/>
        </p:nvSpPr>
        <p:spPr>
          <a:xfrm>
            <a:off x="1619182" y="4111167"/>
            <a:ext cx="2275241" cy="490800"/>
          </a:xfrm>
          <a:prstGeom prst="rect">
            <a:avLst/>
          </a:prstGeom>
          <a:noFill/>
          <a:ln>
            <a:noFill/>
          </a:ln>
        </p:spPr>
        <p:txBody>
          <a:bodyPr spcFirstLastPara="1" wrap="square" lIns="91425" tIns="45700" rIns="91425" bIns="45700" anchor="t" anchorCtr="0">
            <a:noAutofit/>
          </a:bodyPr>
          <a:lstStyle/>
          <a:p>
            <a:pPr marL="0" lvl="0" indent="0" rtl="0">
              <a:lnSpc>
                <a:spcPct val="80000"/>
              </a:lnSpc>
              <a:spcBef>
                <a:spcPts val="400"/>
              </a:spcBef>
              <a:spcAft>
                <a:spcPts val="0"/>
              </a:spcAft>
              <a:buNone/>
            </a:pPr>
            <a:r>
              <a:rPr lang="es" sz="1600" dirty="0">
                <a:solidFill>
                  <a:srgbClr val="45818E"/>
                </a:solidFill>
                <a:latin typeface="Calibri"/>
                <a:ea typeface="Calibri"/>
                <a:cs typeface="Calibri"/>
                <a:sym typeface="Calibri"/>
              </a:rPr>
              <a:t>Heider Sanchez </a:t>
            </a:r>
          </a:p>
          <a:p>
            <a:pPr marL="0" lvl="0" indent="0" rtl="0">
              <a:lnSpc>
                <a:spcPct val="80000"/>
              </a:lnSpc>
              <a:spcBef>
                <a:spcPts val="400"/>
              </a:spcBef>
              <a:spcAft>
                <a:spcPts val="0"/>
              </a:spcAft>
              <a:buNone/>
            </a:pPr>
            <a:r>
              <a:rPr lang="es" sz="1600" i="1" dirty="0">
                <a:solidFill>
                  <a:srgbClr val="45818E"/>
                </a:solidFill>
                <a:latin typeface="Calibri"/>
                <a:ea typeface="Calibri"/>
                <a:cs typeface="Calibri"/>
                <a:sym typeface="Calibri"/>
              </a:rPr>
              <a:t>hsanchez@utec.edu.pe</a:t>
            </a:r>
            <a:endParaRPr sz="1600" i="1" dirty="0">
              <a:solidFill>
                <a:srgbClr val="45818E"/>
              </a:solidFill>
              <a:latin typeface="Calibri"/>
              <a:ea typeface="Calibri"/>
              <a:cs typeface="Calibri"/>
              <a:sym typeface="Calibri"/>
            </a:endParaRPr>
          </a:p>
        </p:txBody>
      </p:sp>
      <p:pic>
        <p:nvPicPr>
          <p:cNvPr id="6" name="Google Shape;68;p13">
            <a:extLst>
              <a:ext uri="{FF2B5EF4-FFF2-40B4-BE49-F238E27FC236}">
                <a16:creationId xmlns:a16="http://schemas.microsoft.com/office/drawing/2014/main" id="{79C3EB84-2605-46FC-89D0-8D686F056256}"/>
              </a:ext>
            </a:extLst>
          </p:cNvPr>
          <p:cNvPicPr preferRelativeResize="0"/>
          <p:nvPr/>
        </p:nvPicPr>
        <p:blipFill>
          <a:blip r:embed="rId3">
            <a:alphaModFix/>
          </a:blip>
          <a:stretch>
            <a:fillRect/>
          </a:stretch>
        </p:blipFill>
        <p:spPr>
          <a:xfrm>
            <a:off x="114400" y="15061"/>
            <a:ext cx="2422477" cy="6961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s-PE" dirty="0" err="1"/>
              <a:t>Recuperación</a:t>
            </a:r>
            <a:r>
              <a:rPr lang="en-US" altLang="es-PE" dirty="0"/>
              <a:t> </a:t>
            </a:r>
            <a:r>
              <a:rPr lang="en-US" altLang="es-PE" dirty="0" err="1"/>
              <a:t>Basado</a:t>
            </a:r>
            <a:r>
              <a:rPr lang="en-US" altLang="es-PE" dirty="0"/>
              <a:t> </a:t>
            </a:r>
            <a:r>
              <a:rPr lang="en-US" altLang="es-PE" dirty="0" err="1"/>
              <a:t>en</a:t>
            </a:r>
            <a:r>
              <a:rPr lang="en-US" altLang="es-PE" dirty="0"/>
              <a:t> </a:t>
            </a:r>
            <a:r>
              <a:rPr lang="en-US" altLang="es-PE" dirty="0" err="1"/>
              <a:t>Contenido</a:t>
            </a:r>
            <a:r>
              <a:rPr lang="en-US" altLang="es-PE" dirty="0"/>
              <a:t> [</a:t>
            </a:r>
            <a:r>
              <a:rPr lang="en-US" altLang="es-PE" dirty="0" err="1"/>
              <a:t>imagenes</a:t>
            </a:r>
            <a:r>
              <a:rPr lang="en-US" altLang="es-PE" dirty="0"/>
              <a:t>]</a:t>
            </a:r>
          </a:p>
        </p:txBody>
      </p:sp>
      <p:sp>
        <p:nvSpPr>
          <p:cNvPr id="5" name="Content Placeholder 4"/>
          <p:cNvSpPr>
            <a:spLocks noGrp="1"/>
          </p:cNvSpPr>
          <p:nvPr>
            <p:ph type="body" idx="1"/>
          </p:nvPr>
        </p:nvSpPr>
        <p:spPr>
          <a:xfrm>
            <a:off x="311700" y="1000800"/>
            <a:ext cx="7686080" cy="3893172"/>
          </a:xfrm>
        </p:spPr>
        <p:txBody>
          <a:bodyPr>
            <a:normAutofit/>
          </a:bodyPr>
          <a:lstStyle/>
          <a:p>
            <a:pPr marL="205740" indent="-205740">
              <a:lnSpc>
                <a:spcPct val="150000"/>
              </a:lnSpc>
              <a:spcBef>
                <a:spcPts val="435"/>
              </a:spcBef>
              <a:buFont typeface="Wingdings 2"/>
              <a:buChar char=""/>
              <a:defRPr/>
            </a:pPr>
            <a:r>
              <a:rPr lang="es-PE" dirty="0"/>
              <a:t>"Basado en el contenido" significa que la búsqueda analiza el contenido de la imagen en lugar de los metadatos, como palabras claves, etiquetas o descripciones asociadas con la imagen. </a:t>
            </a:r>
          </a:p>
          <a:p>
            <a:pPr marL="205740" indent="-205740">
              <a:lnSpc>
                <a:spcPct val="150000"/>
              </a:lnSpc>
              <a:spcBef>
                <a:spcPts val="435"/>
              </a:spcBef>
              <a:buFont typeface="Wingdings 2"/>
              <a:buChar char=""/>
              <a:defRPr/>
            </a:pPr>
            <a:r>
              <a:rPr lang="es-PE" dirty="0"/>
              <a:t>El término "contenido" en este contexto puede referirse a </a:t>
            </a:r>
            <a:r>
              <a:rPr lang="es-PE" u="sng" dirty="0"/>
              <a:t>colores, formas, texturas</a:t>
            </a:r>
            <a:r>
              <a:rPr lang="es-PE" dirty="0"/>
              <a:t> o cualquier otra información que se pueda derivar de la propia imagen.</a:t>
            </a:r>
            <a:endParaRPr lang="en-US" dirty="0"/>
          </a:p>
        </p:txBody>
      </p:sp>
    </p:spTree>
    <p:extLst>
      <p:ext uri="{BB962C8B-B14F-4D97-AF65-F5344CB8AC3E}">
        <p14:creationId xmlns:p14="http://schemas.microsoft.com/office/powerpoint/2010/main" val="127833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s-PE" dirty="0" err="1"/>
              <a:t>Recuperación</a:t>
            </a:r>
            <a:r>
              <a:rPr lang="en-US" altLang="es-PE" dirty="0"/>
              <a:t> </a:t>
            </a:r>
            <a:r>
              <a:rPr lang="en-US" altLang="es-PE" dirty="0" err="1"/>
              <a:t>Basado</a:t>
            </a:r>
            <a:r>
              <a:rPr lang="en-US" altLang="es-PE" dirty="0"/>
              <a:t> </a:t>
            </a:r>
            <a:r>
              <a:rPr lang="en-US" altLang="es-PE" dirty="0" err="1"/>
              <a:t>en</a:t>
            </a:r>
            <a:r>
              <a:rPr lang="en-US" altLang="es-PE" dirty="0"/>
              <a:t> </a:t>
            </a:r>
            <a:r>
              <a:rPr lang="en-US" altLang="es-PE" dirty="0" err="1"/>
              <a:t>Contenido</a:t>
            </a:r>
            <a:r>
              <a:rPr lang="en-US" altLang="es-PE" dirty="0"/>
              <a:t> [</a:t>
            </a:r>
            <a:r>
              <a:rPr lang="en-US" altLang="es-PE" dirty="0" err="1"/>
              <a:t>imagenes</a:t>
            </a:r>
            <a:r>
              <a:rPr lang="en-US" altLang="es-PE" dirty="0"/>
              <a:t>]</a:t>
            </a:r>
          </a:p>
        </p:txBody>
      </p:sp>
      <p:sp>
        <p:nvSpPr>
          <p:cNvPr id="5" name="Content Placeholder 4"/>
          <p:cNvSpPr>
            <a:spLocks noGrp="1"/>
          </p:cNvSpPr>
          <p:nvPr>
            <p:ph type="body" idx="1"/>
          </p:nvPr>
        </p:nvSpPr>
        <p:spPr>
          <a:xfrm>
            <a:off x="311700" y="850005"/>
            <a:ext cx="7698959" cy="4011769"/>
          </a:xfrm>
        </p:spPr>
        <p:txBody>
          <a:bodyPr>
            <a:normAutofit lnSpcReduction="10000"/>
          </a:bodyPr>
          <a:lstStyle/>
          <a:p>
            <a:pPr marL="205740" indent="-205740">
              <a:spcBef>
                <a:spcPts val="435"/>
              </a:spcBef>
              <a:buFont typeface="Wingdings 2"/>
              <a:buChar char=""/>
              <a:defRPr/>
            </a:pPr>
            <a:r>
              <a:rPr lang="es-PE" dirty="0"/>
              <a:t>El principal beneficio de usar la recuperación basada en contenido es la reducción del tiempo y el esfuerzo necesarios para obtener información basada en imágenes. Con la adición y actualización frecuentes de imágenes en bases de datos masivas, a menudo no es práctico requerir el ingreso manual de todos los atributos que puedan ser necesarios para las consultas, y la recuperación basada en contenido proporciona una mayor flexibilidad y valor práctico. </a:t>
            </a:r>
          </a:p>
          <a:p>
            <a:pPr marL="205740" indent="-205740">
              <a:spcBef>
                <a:spcPts val="435"/>
              </a:spcBef>
              <a:buFont typeface="Wingdings 2"/>
              <a:buChar char=""/>
              <a:defRPr/>
            </a:pPr>
            <a:r>
              <a:rPr lang="es-PE" dirty="0"/>
              <a:t>También es útil para proporcionar la capacidad de consultar atributos como la textura o la forma que son difíciles de representar con palabras clave.</a:t>
            </a:r>
            <a:endParaRPr lang="en-US" dirty="0"/>
          </a:p>
        </p:txBody>
      </p:sp>
    </p:spTree>
    <p:extLst>
      <p:ext uri="{BB962C8B-B14F-4D97-AF65-F5344CB8AC3E}">
        <p14:creationId xmlns:p14="http://schemas.microsoft.com/office/powerpoint/2010/main" val="3094036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es-PE" dirty="0" err="1"/>
              <a:t>Recuperación</a:t>
            </a:r>
            <a:r>
              <a:rPr lang="en-US" altLang="es-PE" dirty="0"/>
              <a:t> </a:t>
            </a:r>
            <a:r>
              <a:rPr lang="en-US" altLang="es-PE" dirty="0" err="1"/>
              <a:t>Basado</a:t>
            </a:r>
            <a:r>
              <a:rPr lang="en-US" altLang="es-PE" dirty="0"/>
              <a:t> </a:t>
            </a:r>
            <a:r>
              <a:rPr lang="en-US" altLang="es-PE" dirty="0" err="1"/>
              <a:t>en</a:t>
            </a:r>
            <a:r>
              <a:rPr lang="en-US" altLang="es-PE" dirty="0"/>
              <a:t> </a:t>
            </a:r>
            <a:r>
              <a:rPr lang="en-US" altLang="es-PE" dirty="0" err="1"/>
              <a:t>Contenido</a:t>
            </a:r>
            <a:r>
              <a:rPr lang="en-US" altLang="es-PE" dirty="0"/>
              <a:t> [</a:t>
            </a:r>
            <a:r>
              <a:rPr lang="en-US" altLang="es-PE" dirty="0" err="1"/>
              <a:t>imagenes</a:t>
            </a:r>
            <a:r>
              <a:rPr lang="en-US" altLang="es-PE" dirty="0"/>
              <a:t>]</a:t>
            </a:r>
            <a:endParaRPr lang="en-US" altLang="es-PE" b="1" dirty="0"/>
          </a:p>
        </p:txBody>
      </p:sp>
      <p:sp>
        <p:nvSpPr>
          <p:cNvPr id="17413" name="Content Placeholder 4"/>
          <p:cNvSpPr>
            <a:spLocks noGrp="1"/>
          </p:cNvSpPr>
          <p:nvPr>
            <p:ph type="body" idx="1"/>
          </p:nvPr>
        </p:nvSpPr>
        <p:spPr>
          <a:xfrm>
            <a:off x="311700" y="850006"/>
            <a:ext cx="7789111" cy="3915177"/>
          </a:xfrm>
        </p:spPr>
        <p:txBody>
          <a:bodyPr/>
          <a:lstStyle/>
          <a:p>
            <a:pPr eaLnBrk="1" hangingPunct="1">
              <a:lnSpc>
                <a:spcPct val="150000"/>
              </a:lnSpc>
            </a:pPr>
            <a:r>
              <a:rPr lang="es-PE" altLang="es-PE" sz="2000" dirty="0"/>
              <a:t>Un sistema de recuperación basado en contenido procesa la información contenida en los datos de imagen y crea una abstracción de su contenido en términos de atributos visuales. Cualquier operación de consulta trata únicamente con esta abstracción en lugar de con la imagen en sí. Por lo tanto, cada imagen insertada en la base de datos se analiza, y una representación compacta de su contenido se almacena en un vector de características, o </a:t>
            </a:r>
            <a:r>
              <a:rPr lang="es-PE" altLang="es-PE" sz="2000" b="1" dirty="0" err="1"/>
              <a:t>signature</a:t>
            </a:r>
            <a:r>
              <a:rPr lang="es-PE" altLang="es-PE" sz="2000" dirty="0"/>
              <a:t>.</a:t>
            </a:r>
            <a:endParaRPr lang="en-US" altLang="es-PE" sz="2000" dirty="0"/>
          </a:p>
        </p:txBody>
      </p:sp>
    </p:spTree>
    <p:extLst>
      <p:ext uri="{BB962C8B-B14F-4D97-AF65-F5344CB8AC3E}">
        <p14:creationId xmlns:p14="http://schemas.microsoft.com/office/powerpoint/2010/main" val="339765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Imagen 46">
            <a:extLst>
              <a:ext uri="{FF2B5EF4-FFF2-40B4-BE49-F238E27FC236}">
                <a16:creationId xmlns:a16="http://schemas.microsoft.com/office/drawing/2014/main" id="{CAB56B92-EA83-40FD-9B23-64272C2A103A}"/>
              </a:ext>
            </a:extLst>
          </p:cNvPr>
          <p:cNvPicPr>
            <a:picLocks noChangeAspect="1"/>
          </p:cNvPicPr>
          <p:nvPr/>
        </p:nvPicPr>
        <p:blipFill>
          <a:blip r:embed="rId3"/>
          <a:stretch>
            <a:fillRect/>
          </a:stretch>
        </p:blipFill>
        <p:spPr>
          <a:xfrm>
            <a:off x="3703503" y="787042"/>
            <a:ext cx="495871" cy="518157"/>
          </a:xfrm>
          <a:prstGeom prst="rect">
            <a:avLst/>
          </a:prstGeom>
        </p:spPr>
      </p:pic>
      <p:sp>
        <p:nvSpPr>
          <p:cNvPr id="2" name="1 Título"/>
          <p:cNvSpPr>
            <a:spLocks noGrp="1"/>
          </p:cNvSpPr>
          <p:nvPr>
            <p:ph type="title"/>
          </p:nvPr>
        </p:nvSpPr>
        <p:spPr>
          <a:xfrm>
            <a:off x="311625" y="91017"/>
            <a:ext cx="8520600" cy="631521"/>
          </a:xfrm>
        </p:spPr>
        <p:txBody>
          <a:bodyPr/>
          <a:lstStyle/>
          <a:p>
            <a:r>
              <a:rPr lang="es-MX" dirty="0"/>
              <a:t>Esquema general de recuperación usando un índice</a:t>
            </a:r>
            <a:endParaRPr lang="es-MX" sz="1500" b="0" dirty="0"/>
          </a:p>
        </p:txBody>
      </p:sp>
      <p:sp>
        <p:nvSpPr>
          <p:cNvPr id="242" name="2 Marcador de contenido"/>
          <p:cNvSpPr txBox="1">
            <a:spLocks/>
          </p:cNvSpPr>
          <p:nvPr/>
        </p:nvSpPr>
        <p:spPr bwMode="auto">
          <a:xfrm>
            <a:off x="5050995" y="2866519"/>
            <a:ext cx="1795273" cy="432946"/>
          </a:xfrm>
          <a:prstGeom prst="rect">
            <a:avLst/>
          </a:prstGeom>
          <a:ln w="12700">
            <a:solidFill>
              <a:srgbClr val="100700"/>
            </a:solidFill>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onotype Corsiva" pitchFamily="66" charset="0"/>
                <a:ea typeface="+mn-ea"/>
                <a:cs typeface="Microsoft Uighur" pitchFamily="2" charset="-78"/>
              </a:defRPr>
            </a:lvl1pPr>
            <a:lvl2pPr marL="742950" indent="-285750" algn="l" rtl="0" fontAlgn="base">
              <a:spcBef>
                <a:spcPct val="20000"/>
              </a:spcBef>
              <a:spcAft>
                <a:spcPct val="0"/>
              </a:spcAft>
              <a:buChar char="–"/>
              <a:defRPr sz="2800">
                <a:solidFill>
                  <a:schemeClr val="tx1"/>
                </a:solidFill>
                <a:latin typeface="Monotype Corsiva" pitchFamily="66" charset="0"/>
                <a:cs typeface="Microsoft Uighur" pitchFamily="2" charset="-78"/>
              </a:defRPr>
            </a:lvl2pPr>
            <a:lvl3pPr marL="1143000" indent="-228600" algn="l" rtl="0" fontAlgn="base">
              <a:spcBef>
                <a:spcPct val="20000"/>
              </a:spcBef>
              <a:spcAft>
                <a:spcPct val="0"/>
              </a:spcAft>
              <a:buChar char="•"/>
              <a:defRPr sz="2400">
                <a:solidFill>
                  <a:schemeClr val="tx1"/>
                </a:solidFill>
                <a:latin typeface="Monotype Corsiva" pitchFamily="66" charset="0"/>
                <a:cs typeface="Microsoft Uighur" pitchFamily="2" charset="-78"/>
              </a:defRPr>
            </a:lvl3pPr>
            <a:lvl4pPr marL="1600200" indent="-228600" algn="l" rtl="0" fontAlgn="base">
              <a:spcBef>
                <a:spcPct val="20000"/>
              </a:spcBef>
              <a:spcAft>
                <a:spcPct val="0"/>
              </a:spcAft>
              <a:buChar char="–"/>
              <a:defRPr sz="2000">
                <a:solidFill>
                  <a:schemeClr val="tx1"/>
                </a:solidFill>
                <a:latin typeface="Monotype Corsiva" pitchFamily="66" charset="0"/>
                <a:cs typeface="Microsoft Uighur" pitchFamily="2" charset="-78"/>
              </a:defRPr>
            </a:lvl4pPr>
            <a:lvl5pPr marL="2057400" indent="-228600" algn="l" rtl="0" fontAlgn="base">
              <a:spcBef>
                <a:spcPct val="20000"/>
              </a:spcBef>
              <a:spcAft>
                <a:spcPct val="0"/>
              </a:spcAft>
              <a:buChar char="»"/>
              <a:defRPr sz="2000">
                <a:solidFill>
                  <a:schemeClr val="tx1"/>
                </a:solidFill>
                <a:latin typeface="Monotype Corsiva" pitchFamily="66" charset="0"/>
                <a:cs typeface="Microsoft Uighur" pitchFamily="2" charset="-78"/>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lgn="ctr">
              <a:buNone/>
            </a:pPr>
            <a:r>
              <a:rPr lang="es-419" sz="2000" dirty="0" err="1">
                <a:solidFill>
                  <a:schemeClr val="bg2">
                    <a:lumMod val="50000"/>
                  </a:schemeClr>
                </a:solidFill>
              </a:rPr>
              <a:t>Indexing</a:t>
            </a:r>
            <a:endParaRPr lang="es-MX" sz="2000" dirty="0">
              <a:solidFill>
                <a:schemeClr val="bg2">
                  <a:lumMod val="50000"/>
                </a:schemeClr>
              </a:solidFill>
            </a:endParaRPr>
          </a:p>
        </p:txBody>
      </p:sp>
      <p:grpSp>
        <p:nvGrpSpPr>
          <p:cNvPr id="249" name="4 Grupo"/>
          <p:cNvGrpSpPr/>
          <p:nvPr/>
        </p:nvGrpSpPr>
        <p:grpSpPr>
          <a:xfrm>
            <a:off x="3353074" y="1477499"/>
            <a:ext cx="877170" cy="600997"/>
            <a:chOff x="611560" y="4681602"/>
            <a:chExt cx="1080120" cy="763622"/>
          </a:xfrm>
        </p:grpSpPr>
        <p:grpSp>
          <p:nvGrpSpPr>
            <p:cNvPr id="253" name="56 Grupo"/>
            <p:cNvGrpSpPr/>
            <p:nvPr/>
          </p:nvGrpSpPr>
          <p:grpSpPr>
            <a:xfrm>
              <a:off x="611560" y="5144582"/>
              <a:ext cx="1080120" cy="300642"/>
              <a:chOff x="856050" y="2163788"/>
              <a:chExt cx="1080120" cy="300642"/>
            </a:xfrm>
          </p:grpSpPr>
          <p:sp>
            <p:nvSpPr>
              <p:cNvPr id="255" name="30 Rectángulo"/>
              <p:cNvSpPr/>
              <p:nvPr/>
            </p:nvSpPr>
            <p:spPr>
              <a:xfrm>
                <a:off x="856050" y="2163788"/>
                <a:ext cx="1080120" cy="300642"/>
              </a:xfrm>
              <a:prstGeom prst="rect">
                <a:avLst/>
              </a:prstGeom>
              <a:noFill/>
              <a:ln>
                <a:solidFill>
                  <a:srgbClr val="1007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MX" sz="1050">
                  <a:solidFill>
                    <a:schemeClr val="bg2">
                      <a:lumMod val="50000"/>
                    </a:schemeClr>
                  </a:solidFill>
                </a:endParaRPr>
              </a:p>
            </p:txBody>
          </p:sp>
          <p:cxnSp>
            <p:nvCxnSpPr>
              <p:cNvPr id="256" name="31 Conector recto"/>
              <p:cNvCxnSpPr/>
              <p:nvPr/>
            </p:nvCxnSpPr>
            <p:spPr>
              <a:xfrm>
                <a:off x="1123205" y="2163788"/>
                <a:ext cx="0" cy="300642"/>
              </a:xfrm>
              <a:prstGeom prst="line">
                <a:avLst/>
              </a:prstGeom>
              <a:noFill/>
              <a:ln>
                <a:solidFill>
                  <a:srgbClr val="100700"/>
                </a:solidFill>
              </a:ln>
            </p:spPr>
            <p:style>
              <a:lnRef idx="2">
                <a:schemeClr val="accent1"/>
              </a:lnRef>
              <a:fillRef idx="1">
                <a:schemeClr val="lt1"/>
              </a:fillRef>
              <a:effectRef idx="0">
                <a:schemeClr val="accent1"/>
              </a:effectRef>
              <a:fontRef idx="minor">
                <a:schemeClr val="dk1"/>
              </a:fontRef>
            </p:style>
          </p:cxnSp>
          <p:cxnSp>
            <p:nvCxnSpPr>
              <p:cNvPr id="257" name="32 Conector recto"/>
              <p:cNvCxnSpPr/>
              <p:nvPr/>
            </p:nvCxnSpPr>
            <p:spPr>
              <a:xfrm>
                <a:off x="1384950" y="2163788"/>
                <a:ext cx="0" cy="300642"/>
              </a:xfrm>
              <a:prstGeom prst="line">
                <a:avLst/>
              </a:prstGeom>
              <a:noFill/>
              <a:ln>
                <a:solidFill>
                  <a:srgbClr val="100700"/>
                </a:solidFill>
              </a:ln>
            </p:spPr>
            <p:style>
              <a:lnRef idx="2">
                <a:schemeClr val="accent1"/>
              </a:lnRef>
              <a:fillRef idx="1">
                <a:schemeClr val="lt1"/>
              </a:fillRef>
              <a:effectRef idx="0">
                <a:schemeClr val="accent1"/>
              </a:effectRef>
              <a:fontRef idx="minor">
                <a:schemeClr val="dk1"/>
              </a:fontRef>
            </p:style>
          </p:cxnSp>
          <p:cxnSp>
            <p:nvCxnSpPr>
              <p:cNvPr id="258" name="33 Conector recto"/>
              <p:cNvCxnSpPr/>
              <p:nvPr/>
            </p:nvCxnSpPr>
            <p:spPr>
              <a:xfrm>
                <a:off x="1648138" y="2163788"/>
                <a:ext cx="0" cy="300642"/>
              </a:xfrm>
              <a:prstGeom prst="line">
                <a:avLst/>
              </a:prstGeom>
              <a:noFill/>
              <a:ln>
                <a:solidFill>
                  <a:srgbClr val="100700"/>
                </a:solidFill>
              </a:ln>
            </p:spPr>
            <p:style>
              <a:lnRef idx="2">
                <a:schemeClr val="accent1"/>
              </a:lnRef>
              <a:fillRef idx="1">
                <a:schemeClr val="lt1"/>
              </a:fillRef>
              <a:effectRef idx="0">
                <a:schemeClr val="accent1"/>
              </a:effectRef>
              <a:fontRef idx="minor">
                <a:schemeClr val="dk1"/>
              </a:fontRef>
            </p:style>
          </p:cxnSp>
        </p:grpSp>
        <p:cxnSp>
          <p:nvCxnSpPr>
            <p:cNvPr id="254" name="42 Conector recto de flecha"/>
            <p:cNvCxnSpPr/>
            <p:nvPr/>
          </p:nvCxnSpPr>
          <p:spPr>
            <a:xfrm>
              <a:off x="1159158" y="4681602"/>
              <a:ext cx="0" cy="360040"/>
            </a:xfrm>
            <a:prstGeom prst="straightConnector1">
              <a:avLst/>
            </a:prstGeom>
            <a:ln w="28575">
              <a:solidFill>
                <a:srgbClr val="100700"/>
              </a:solidFill>
              <a:tailEnd type="arrow"/>
            </a:ln>
          </p:spPr>
          <p:style>
            <a:lnRef idx="1">
              <a:schemeClr val="dk1"/>
            </a:lnRef>
            <a:fillRef idx="0">
              <a:schemeClr val="dk1"/>
            </a:fillRef>
            <a:effectRef idx="0">
              <a:schemeClr val="dk1"/>
            </a:effectRef>
            <a:fontRef idx="minor">
              <a:schemeClr val="tx1"/>
            </a:fontRef>
          </p:style>
        </p:cxnSp>
      </p:grpSp>
      <p:cxnSp>
        <p:nvCxnSpPr>
          <p:cNvPr id="259" name="56 Conector recto de flecha"/>
          <p:cNvCxnSpPr/>
          <p:nvPr/>
        </p:nvCxnSpPr>
        <p:spPr>
          <a:xfrm>
            <a:off x="3777733" y="2263587"/>
            <a:ext cx="0" cy="283364"/>
          </a:xfrm>
          <a:prstGeom prst="straightConnector1">
            <a:avLst/>
          </a:prstGeom>
          <a:ln w="28575">
            <a:solidFill>
              <a:srgbClr val="100700"/>
            </a:solidFill>
            <a:tailEnd type="arrow"/>
          </a:ln>
        </p:spPr>
        <p:style>
          <a:lnRef idx="1">
            <a:schemeClr val="dk1"/>
          </a:lnRef>
          <a:fillRef idx="0">
            <a:schemeClr val="dk1"/>
          </a:fillRef>
          <a:effectRef idx="0">
            <a:schemeClr val="dk1"/>
          </a:effectRef>
          <a:fontRef idx="minor">
            <a:schemeClr val="tx1"/>
          </a:fontRef>
        </p:style>
      </p:cxnSp>
      <p:cxnSp>
        <p:nvCxnSpPr>
          <p:cNvPr id="274" name="83 Conector recto de flecha"/>
          <p:cNvCxnSpPr/>
          <p:nvPr/>
        </p:nvCxnSpPr>
        <p:spPr>
          <a:xfrm flipH="1">
            <a:off x="4467653" y="3105619"/>
            <a:ext cx="475146" cy="0"/>
          </a:xfrm>
          <a:prstGeom prst="straightConnector1">
            <a:avLst/>
          </a:prstGeom>
          <a:ln w="28575">
            <a:solidFill>
              <a:srgbClr val="100700"/>
            </a:solidFill>
            <a:prstDash val="sysDash"/>
            <a:tailEnd type="arrow"/>
          </a:ln>
        </p:spPr>
        <p:style>
          <a:lnRef idx="1">
            <a:schemeClr val="dk1"/>
          </a:lnRef>
          <a:fillRef idx="0">
            <a:schemeClr val="dk1"/>
          </a:fillRef>
          <a:effectRef idx="0">
            <a:schemeClr val="dk1"/>
          </a:effectRef>
          <a:fontRef idx="minor">
            <a:schemeClr val="tx1"/>
          </a:fontRef>
        </p:style>
      </p:cxnSp>
      <p:cxnSp>
        <p:nvCxnSpPr>
          <p:cNvPr id="275" name="84 Conector recto de flecha"/>
          <p:cNvCxnSpPr/>
          <p:nvPr/>
        </p:nvCxnSpPr>
        <p:spPr>
          <a:xfrm flipH="1">
            <a:off x="4462090" y="1960188"/>
            <a:ext cx="475146" cy="0"/>
          </a:xfrm>
          <a:prstGeom prst="straightConnector1">
            <a:avLst/>
          </a:prstGeom>
          <a:ln w="28575">
            <a:solidFill>
              <a:srgbClr val="100700"/>
            </a:solidFill>
            <a:prstDash val="sysDash"/>
            <a:tailEnd type="arrow"/>
          </a:ln>
        </p:spPr>
        <p:style>
          <a:lnRef idx="1">
            <a:schemeClr val="dk1"/>
          </a:lnRef>
          <a:fillRef idx="0">
            <a:schemeClr val="dk1"/>
          </a:fillRef>
          <a:effectRef idx="0">
            <a:schemeClr val="dk1"/>
          </a:effectRef>
          <a:fontRef idx="minor">
            <a:schemeClr val="tx1"/>
          </a:fontRef>
        </p:style>
      </p:cxnSp>
      <p:grpSp>
        <p:nvGrpSpPr>
          <p:cNvPr id="277" name="86 Grupo"/>
          <p:cNvGrpSpPr/>
          <p:nvPr/>
        </p:nvGrpSpPr>
        <p:grpSpPr>
          <a:xfrm>
            <a:off x="3024333" y="3982803"/>
            <a:ext cx="1506799" cy="966731"/>
            <a:chOff x="2328863" y="3540125"/>
            <a:chExt cx="1974850" cy="1787525"/>
          </a:xfrm>
        </p:grpSpPr>
        <p:sp>
          <p:nvSpPr>
            <p:cNvPr id="278" name="AutoShape 1"/>
            <p:cNvSpPr>
              <a:spLocks noChangeArrowheads="1"/>
            </p:cNvSpPr>
            <p:nvPr/>
          </p:nvSpPr>
          <p:spPr bwMode="auto">
            <a:xfrm>
              <a:off x="2328863" y="3540125"/>
              <a:ext cx="1974850" cy="1787525"/>
            </a:xfrm>
            <a:prstGeom prst="can">
              <a:avLst>
                <a:gd name="adj" fmla="val 20565"/>
              </a:avLst>
            </a:prstGeom>
            <a:noFill/>
            <a:ln w="28575">
              <a:solidFill>
                <a:srgbClr val="000000"/>
              </a:solidFill>
              <a:round/>
              <a:headEnd/>
              <a:tailEnd/>
            </a:ln>
            <a:effectLst/>
          </p:spPr>
          <p:txBody>
            <a:bodyPr wrap="none" anchor="ctr"/>
            <a:lstStyle/>
            <a:p>
              <a:endParaRPr lang="es-MX" sz="1050"/>
            </a:p>
          </p:txBody>
        </p:sp>
        <p:sp>
          <p:nvSpPr>
            <p:cNvPr id="285" name="AutoShape 8"/>
            <p:cNvSpPr>
              <a:spLocks noChangeArrowheads="1"/>
            </p:cNvSpPr>
            <p:nvPr/>
          </p:nvSpPr>
          <p:spPr bwMode="auto">
            <a:xfrm rot="10800000">
              <a:off x="2497839" y="3957637"/>
              <a:ext cx="391411" cy="536575"/>
            </a:xfrm>
            <a:prstGeom prst="flowChartDocument">
              <a:avLst/>
            </a:prstGeom>
            <a:noFill/>
            <a:ln w="12700">
              <a:solidFill>
                <a:srgbClr val="100700"/>
              </a:solidFill>
              <a:prstDash val="sysDot"/>
              <a:round/>
              <a:headEnd/>
              <a:tailEnd/>
            </a:ln>
            <a:effectLst/>
          </p:spPr>
          <p:txBody>
            <a:bodyPr wrap="none" anchor="ctr"/>
            <a:lstStyle/>
            <a:p>
              <a:endParaRPr lang="es-MX" sz="1050"/>
            </a:p>
          </p:txBody>
        </p:sp>
        <p:sp>
          <p:nvSpPr>
            <p:cNvPr id="287" name="AutoShape 10"/>
            <p:cNvSpPr>
              <a:spLocks noChangeArrowheads="1"/>
            </p:cNvSpPr>
            <p:nvPr/>
          </p:nvSpPr>
          <p:spPr bwMode="auto">
            <a:xfrm rot="10800000">
              <a:off x="3824990" y="3954462"/>
              <a:ext cx="391411" cy="536575"/>
            </a:xfrm>
            <a:prstGeom prst="flowChartDocument">
              <a:avLst/>
            </a:prstGeom>
            <a:noFill/>
            <a:ln w="12700">
              <a:solidFill>
                <a:srgbClr val="100700"/>
              </a:solidFill>
              <a:prstDash val="sysDot"/>
              <a:round/>
              <a:headEnd/>
              <a:tailEnd/>
            </a:ln>
            <a:effectLst/>
          </p:spPr>
          <p:txBody>
            <a:bodyPr wrap="none" anchor="ctr"/>
            <a:lstStyle/>
            <a:p>
              <a:endParaRPr lang="es-MX" sz="1050"/>
            </a:p>
          </p:txBody>
        </p:sp>
        <p:sp>
          <p:nvSpPr>
            <p:cNvPr id="288" name="AutoShape 11"/>
            <p:cNvSpPr>
              <a:spLocks noChangeArrowheads="1"/>
            </p:cNvSpPr>
            <p:nvPr/>
          </p:nvSpPr>
          <p:spPr bwMode="auto">
            <a:xfrm rot="10800000">
              <a:off x="3156652" y="4043362"/>
              <a:ext cx="391411" cy="536575"/>
            </a:xfrm>
            <a:prstGeom prst="flowChartDocument">
              <a:avLst/>
            </a:prstGeom>
            <a:noFill/>
            <a:ln w="12700">
              <a:solidFill>
                <a:srgbClr val="100700"/>
              </a:solidFill>
              <a:prstDash val="sysDot"/>
              <a:round/>
              <a:headEnd/>
              <a:tailEnd/>
            </a:ln>
            <a:effectLst/>
          </p:spPr>
          <p:txBody>
            <a:bodyPr wrap="none" anchor="ctr"/>
            <a:lstStyle/>
            <a:p>
              <a:endParaRPr lang="es-MX" sz="1050"/>
            </a:p>
          </p:txBody>
        </p:sp>
        <p:sp>
          <p:nvSpPr>
            <p:cNvPr id="289" name="AutoShape 12"/>
            <p:cNvSpPr>
              <a:spLocks noChangeArrowheads="1"/>
            </p:cNvSpPr>
            <p:nvPr/>
          </p:nvSpPr>
          <p:spPr bwMode="auto">
            <a:xfrm rot="10800000">
              <a:off x="2543878" y="4587873"/>
              <a:ext cx="391411" cy="536575"/>
            </a:xfrm>
            <a:prstGeom prst="flowChartDocument">
              <a:avLst/>
            </a:prstGeom>
            <a:noFill/>
            <a:ln w="12700">
              <a:solidFill>
                <a:srgbClr val="100700"/>
              </a:solidFill>
              <a:prstDash val="sysDot"/>
              <a:round/>
              <a:headEnd/>
              <a:tailEnd/>
            </a:ln>
            <a:effectLst/>
          </p:spPr>
          <p:txBody>
            <a:bodyPr wrap="none" anchor="ctr"/>
            <a:lstStyle/>
            <a:p>
              <a:endParaRPr lang="es-MX" sz="1050"/>
            </a:p>
          </p:txBody>
        </p:sp>
        <p:sp>
          <p:nvSpPr>
            <p:cNvPr id="290" name="AutoShape 13"/>
            <p:cNvSpPr>
              <a:spLocks noChangeArrowheads="1"/>
            </p:cNvSpPr>
            <p:nvPr/>
          </p:nvSpPr>
          <p:spPr bwMode="auto">
            <a:xfrm rot="10800000">
              <a:off x="3186815" y="4659311"/>
              <a:ext cx="391411" cy="536575"/>
            </a:xfrm>
            <a:prstGeom prst="flowChartDocument">
              <a:avLst/>
            </a:prstGeom>
            <a:noFill/>
            <a:ln w="12700">
              <a:solidFill>
                <a:srgbClr val="100700"/>
              </a:solidFill>
              <a:prstDash val="sysDot"/>
              <a:round/>
              <a:headEnd/>
              <a:tailEnd/>
            </a:ln>
            <a:effectLst/>
          </p:spPr>
          <p:txBody>
            <a:bodyPr wrap="none" anchor="ctr"/>
            <a:lstStyle/>
            <a:p>
              <a:endParaRPr lang="es-MX" sz="1050"/>
            </a:p>
          </p:txBody>
        </p:sp>
        <p:sp>
          <p:nvSpPr>
            <p:cNvPr id="291" name="AutoShape 14"/>
            <p:cNvSpPr>
              <a:spLocks noChangeArrowheads="1"/>
            </p:cNvSpPr>
            <p:nvPr/>
          </p:nvSpPr>
          <p:spPr bwMode="auto">
            <a:xfrm rot="10800000">
              <a:off x="3821814" y="4589461"/>
              <a:ext cx="391411" cy="536575"/>
            </a:xfrm>
            <a:prstGeom prst="flowChartDocument">
              <a:avLst/>
            </a:prstGeom>
            <a:noFill/>
            <a:ln w="12700">
              <a:solidFill>
                <a:srgbClr val="100700"/>
              </a:solidFill>
              <a:prstDash val="sysDot"/>
              <a:round/>
              <a:headEnd/>
              <a:tailEnd/>
            </a:ln>
            <a:effectLst/>
          </p:spPr>
          <p:txBody>
            <a:bodyPr wrap="none" anchor="ctr"/>
            <a:lstStyle/>
            <a:p>
              <a:endParaRPr lang="es-MX" sz="1050"/>
            </a:p>
          </p:txBody>
        </p:sp>
      </p:grpSp>
      <p:grpSp>
        <p:nvGrpSpPr>
          <p:cNvPr id="24" name="Grupo 23"/>
          <p:cNvGrpSpPr/>
          <p:nvPr/>
        </p:nvGrpSpPr>
        <p:grpSpPr>
          <a:xfrm>
            <a:off x="3153261" y="2690721"/>
            <a:ext cx="1301847" cy="1178694"/>
            <a:chOff x="487525" y="2610347"/>
            <a:chExt cx="1780219" cy="1364812"/>
          </a:xfrm>
        </p:grpSpPr>
        <p:cxnSp>
          <p:nvCxnSpPr>
            <p:cNvPr id="243" name="76 Conector recto de flecha"/>
            <p:cNvCxnSpPr/>
            <p:nvPr/>
          </p:nvCxnSpPr>
          <p:spPr>
            <a:xfrm>
              <a:off x="635876" y="3603044"/>
              <a:ext cx="0" cy="372115"/>
            </a:xfrm>
            <a:prstGeom prst="straightConnector1">
              <a:avLst/>
            </a:prstGeom>
            <a:ln w="28575">
              <a:solidFill>
                <a:srgbClr val="100700"/>
              </a:solidFill>
              <a:tailEnd type="arrow"/>
            </a:ln>
          </p:spPr>
          <p:style>
            <a:lnRef idx="1">
              <a:schemeClr val="dk1"/>
            </a:lnRef>
            <a:fillRef idx="0">
              <a:schemeClr val="dk1"/>
            </a:fillRef>
            <a:effectRef idx="0">
              <a:schemeClr val="dk1"/>
            </a:effectRef>
            <a:fontRef idx="minor">
              <a:schemeClr val="tx1"/>
            </a:fontRef>
          </p:style>
        </p:cxnSp>
        <p:cxnSp>
          <p:nvCxnSpPr>
            <p:cNvPr id="244" name="77 Conector recto de flecha"/>
            <p:cNvCxnSpPr/>
            <p:nvPr/>
          </p:nvCxnSpPr>
          <p:spPr>
            <a:xfrm>
              <a:off x="1006755" y="3603044"/>
              <a:ext cx="0" cy="372115"/>
            </a:xfrm>
            <a:prstGeom prst="straightConnector1">
              <a:avLst/>
            </a:prstGeom>
            <a:ln w="28575">
              <a:solidFill>
                <a:srgbClr val="100700"/>
              </a:solidFill>
              <a:tailEnd type="arrow"/>
            </a:ln>
          </p:spPr>
          <p:style>
            <a:lnRef idx="1">
              <a:schemeClr val="dk1"/>
            </a:lnRef>
            <a:fillRef idx="0">
              <a:schemeClr val="dk1"/>
            </a:fillRef>
            <a:effectRef idx="0">
              <a:schemeClr val="dk1"/>
            </a:effectRef>
            <a:fontRef idx="minor">
              <a:schemeClr val="tx1"/>
            </a:fontRef>
          </p:style>
        </p:cxnSp>
        <p:cxnSp>
          <p:nvCxnSpPr>
            <p:cNvPr id="245" name="78 Conector recto de flecha"/>
            <p:cNvCxnSpPr/>
            <p:nvPr/>
          </p:nvCxnSpPr>
          <p:spPr>
            <a:xfrm>
              <a:off x="1377634" y="3603044"/>
              <a:ext cx="0" cy="372115"/>
            </a:xfrm>
            <a:prstGeom prst="straightConnector1">
              <a:avLst/>
            </a:prstGeom>
            <a:ln w="28575">
              <a:solidFill>
                <a:srgbClr val="100700"/>
              </a:solidFill>
              <a:tailEnd type="arrow"/>
            </a:ln>
          </p:spPr>
          <p:style>
            <a:lnRef idx="1">
              <a:schemeClr val="dk1"/>
            </a:lnRef>
            <a:fillRef idx="0">
              <a:schemeClr val="dk1"/>
            </a:fillRef>
            <a:effectRef idx="0">
              <a:schemeClr val="dk1"/>
            </a:effectRef>
            <a:fontRef idx="minor">
              <a:schemeClr val="tx1"/>
            </a:fontRef>
          </p:style>
        </p:cxnSp>
        <p:cxnSp>
          <p:nvCxnSpPr>
            <p:cNvPr id="246" name="79 Conector recto de flecha"/>
            <p:cNvCxnSpPr/>
            <p:nvPr/>
          </p:nvCxnSpPr>
          <p:spPr>
            <a:xfrm>
              <a:off x="1748513" y="3603044"/>
              <a:ext cx="0" cy="372115"/>
            </a:xfrm>
            <a:prstGeom prst="straightConnector1">
              <a:avLst/>
            </a:prstGeom>
            <a:ln w="28575">
              <a:solidFill>
                <a:srgbClr val="100700"/>
              </a:solidFill>
              <a:tailEnd type="arrow"/>
            </a:ln>
          </p:spPr>
          <p:style>
            <a:lnRef idx="1">
              <a:schemeClr val="dk1"/>
            </a:lnRef>
            <a:fillRef idx="0">
              <a:schemeClr val="dk1"/>
            </a:fillRef>
            <a:effectRef idx="0">
              <a:schemeClr val="dk1"/>
            </a:effectRef>
            <a:fontRef idx="minor">
              <a:schemeClr val="tx1"/>
            </a:fontRef>
          </p:style>
        </p:cxnSp>
        <p:cxnSp>
          <p:nvCxnSpPr>
            <p:cNvPr id="247" name="80 Conector recto de flecha"/>
            <p:cNvCxnSpPr/>
            <p:nvPr/>
          </p:nvCxnSpPr>
          <p:spPr>
            <a:xfrm>
              <a:off x="2084913" y="3603044"/>
              <a:ext cx="0" cy="372115"/>
            </a:xfrm>
            <a:prstGeom prst="straightConnector1">
              <a:avLst/>
            </a:prstGeom>
            <a:ln w="28575">
              <a:solidFill>
                <a:srgbClr val="100700"/>
              </a:solidFill>
              <a:tailEnd type="arrow"/>
            </a:ln>
          </p:spPr>
          <p:style>
            <a:lnRef idx="1">
              <a:schemeClr val="dk1"/>
            </a:lnRef>
            <a:fillRef idx="0">
              <a:schemeClr val="dk1"/>
            </a:fillRef>
            <a:effectRef idx="0">
              <a:schemeClr val="dk1"/>
            </a:effectRef>
            <a:fontRef idx="minor">
              <a:schemeClr val="tx1"/>
            </a:fontRef>
          </p:style>
        </p:cxnSp>
        <p:sp>
          <p:nvSpPr>
            <p:cNvPr id="306" name="123 Triángulo isósceles"/>
            <p:cNvSpPr/>
            <p:nvPr/>
          </p:nvSpPr>
          <p:spPr>
            <a:xfrm>
              <a:off x="487525" y="2610347"/>
              <a:ext cx="1780219" cy="818653"/>
            </a:xfrm>
            <a:prstGeom prst="triangle">
              <a:avLst/>
            </a:prstGeom>
            <a:noFill/>
            <a:ln>
              <a:solidFill>
                <a:srgbClr val="100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solidFill>
                    <a:schemeClr val="bg2">
                      <a:lumMod val="50000"/>
                    </a:schemeClr>
                  </a:solidFill>
                  <a:effectLst>
                    <a:outerShdw blurRad="38100" dist="38100" dir="2700000" algn="tl">
                      <a:srgbClr val="000000">
                        <a:alpha val="43137"/>
                      </a:srgbClr>
                    </a:outerShdw>
                  </a:effectLst>
                  <a:latin typeface="Monotype Corsiva" pitchFamily="66" charset="0"/>
                </a:rPr>
                <a:t>INDEX</a:t>
              </a:r>
            </a:p>
          </p:txBody>
        </p:sp>
      </p:grpSp>
      <p:pic>
        <p:nvPicPr>
          <p:cNvPr id="48" name="Imagen 47">
            <a:extLst>
              <a:ext uri="{FF2B5EF4-FFF2-40B4-BE49-F238E27FC236}">
                <a16:creationId xmlns:a16="http://schemas.microsoft.com/office/drawing/2014/main" id="{B1D5734B-450D-4AA4-B3AE-C07FCE736187}"/>
              </a:ext>
            </a:extLst>
          </p:cNvPr>
          <p:cNvPicPr>
            <a:picLocks noChangeAspect="1"/>
          </p:cNvPicPr>
          <p:nvPr/>
        </p:nvPicPr>
        <p:blipFill>
          <a:blip r:embed="rId4"/>
          <a:stretch>
            <a:fillRect/>
          </a:stretch>
        </p:blipFill>
        <p:spPr>
          <a:xfrm>
            <a:off x="3610952" y="837415"/>
            <a:ext cx="495382" cy="518158"/>
          </a:xfrm>
          <a:prstGeom prst="rect">
            <a:avLst/>
          </a:prstGeom>
        </p:spPr>
      </p:pic>
      <p:pic>
        <p:nvPicPr>
          <p:cNvPr id="22" name="Imagen 21"/>
          <p:cNvPicPr>
            <a:picLocks noChangeAspect="1"/>
          </p:cNvPicPr>
          <p:nvPr/>
        </p:nvPicPr>
        <p:blipFill>
          <a:blip r:embed="rId3"/>
          <a:stretch>
            <a:fillRect/>
          </a:stretch>
        </p:blipFill>
        <p:spPr>
          <a:xfrm>
            <a:off x="3534325" y="894701"/>
            <a:ext cx="495871" cy="518157"/>
          </a:xfrm>
          <a:prstGeom prst="rect">
            <a:avLst/>
          </a:prstGeom>
        </p:spPr>
      </p:pic>
      <p:sp>
        <p:nvSpPr>
          <p:cNvPr id="307" name="2 Marcador de contenido"/>
          <p:cNvSpPr txBox="1">
            <a:spLocks/>
          </p:cNvSpPr>
          <p:nvPr/>
        </p:nvSpPr>
        <p:spPr bwMode="auto">
          <a:xfrm>
            <a:off x="5050995" y="1732931"/>
            <a:ext cx="1795273" cy="432946"/>
          </a:xfrm>
          <a:prstGeom prst="rect">
            <a:avLst/>
          </a:prstGeom>
          <a:ln w="12700">
            <a:solidFill>
              <a:srgbClr val="100700"/>
            </a:solidFill>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onotype Corsiva" pitchFamily="66" charset="0"/>
                <a:ea typeface="+mn-ea"/>
                <a:cs typeface="Microsoft Uighur" pitchFamily="2" charset="-78"/>
              </a:defRPr>
            </a:lvl1pPr>
            <a:lvl2pPr marL="742950" indent="-285750" algn="l" rtl="0" fontAlgn="base">
              <a:spcBef>
                <a:spcPct val="20000"/>
              </a:spcBef>
              <a:spcAft>
                <a:spcPct val="0"/>
              </a:spcAft>
              <a:buChar char="–"/>
              <a:defRPr sz="2800">
                <a:solidFill>
                  <a:schemeClr val="tx1"/>
                </a:solidFill>
                <a:latin typeface="Monotype Corsiva" pitchFamily="66" charset="0"/>
                <a:cs typeface="Microsoft Uighur" pitchFamily="2" charset="-78"/>
              </a:defRPr>
            </a:lvl2pPr>
            <a:lvl3pPr marL="1143000" indent="-228600" algn="l" rtl="0" fontAlgn="base">
              <a:spcBef>
                <a:spcPct val="20000"/>
              </a:spcBef>
              <a:spcAft>
                <a:spcPct val="0"/>
              </a:spcAft>
              <a:buChar char="•"/>
              <a:defRPr sz="2400">
                <a:solidFill>
                  <a:schemeClr val="tx1"/>
                </a:solidFill>
                <a:latin typeface="Monotype Corsiva" pitchFamily="66" charset="0"/>
                <a:cs typeface="Microsoft Uighur" pitchFamily="2" charset="-78"/>
              </a:defRPr>
            </a:lvl3pPr>
            <a:lvl4pPr marL="1600200" indent="-228600" algn="l" rtl="0" fontAlgn="base">
              <a:spcBef>
                <a:spcPct val="20000"/>
              </a:spcBef>
              <a:spcAft>
                <a:spcPct val="0"/>
              </a:spcAft>
              <a:buChar char="–"/>
              <a:defRPr sz="2000">
                <a:solidFill>
                  <a:schemeClr val="tx1"/>
                </a:solidFill>
                <a:latin typeface="Monotype Corsiva" pitchFamily="66" charset="0"/>
                <a:cs typeface="Microsoft Uighur" pitchFamily="2" charset="-78"/>
              </a:defRPr>
            </a:lvl4pPr>
            <a:lvl5pPr marL="2057400" indent="-228600" algn="l" rtl="0" fontAlgn="base">
              <a:spcBef>
                <a:spcPct val="20000"/>
              </a:spcBef>
              <a:spcAft>
                <a:spcPct val="0"/>
              </a:spcAft>
              <a:buChar char="»"/>
              <a:defRPr sz="2000">
                <a:solidFill>
                  <a:schemeClr val="tx1"/>
                </a:solidFill>
                <a:latin typeface="Monotype Corsiva" pitchFamily="66" charset="0"/>
                <a:cs typeface="Microsoft Uighur" pitchFamily="2" charset="-78"/>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lgn="ctr">
              <a:buNone/>
            </a:pPr>
            <a:r>
              <a:rPr lang="es-419" sz="2000" dirty="0" err="1">
                <a:solidFill>
                  <a:schemeClr val="bg2">
                    <a:lumMod val="50000"/>
                  </a:schemeClr>
                </a:solidFill>
              </a:rPr>
              <a:t>Representation</a:t>
            </a:r>
            <a:endParaRPr lang="es-MX" sz="2000" dirty="0">
              <a:solidFill>
                <a:schemeClr val="bg2">
                  <a:lumMod val="50000"/>
                </a:schemeClr>
              </a:solidFill>
            </a:endParaRPr>
          </a:p>
        </p:txBody>
      </p:sp>
      <p:sp>
        <p:nvSpPr>
          <p:cNvPr id="49" name="Rectángulo 48">
            <a:extLst>
              <a:ext uri="{FF2B5EF4-FFF2-40B4-BE49-F238E27FC236}">
                <a16:creationId xmlns:a16="http://schemas.microsoft.com/office/drawing/2014/main" id="{6AE23818-13FF-4222-8E09-E599E22CC7CA}"/>
              </a:ext>
            </a:extLst>
          </p:cNvPr>
          <p:cNvSpPr/>
          <p:nvPr/>
        </p:nvSpPr>
        <p:spPr>
          <a:xfrm>
            <a:off x="2221880" y="874250"/>
            <a:ext cx="1146468" cy="646331"/>
          </a:xfrm>
          <a:prstGeom prst="rect">
            <a:avLst/>
          </a:prstGeom>
        </p:spPr>
        <p:txBody>
          <a:bodyPr wrap="none">
            <a:spAutoFit/>
          </a:bodyPr>
          <a:lstStyle/>
          <a:p>
            <a:pPr algn="ctr"/>
            <a:r>
              <a:rPr lang="es-MX" b="1" dirty="0">
                <a:latin typeface="Monotype Corsiva" pitchFamily="66" charset="0"/>
                <a:cs typeface="Microsoft Uighur" pitchFamily="2" charset="-78"/>
              </a:rPr>
              <a:t>Objetos</a:t>
            </a:r>
          </a:p>
          <a:p>
            <a:pPr algn="ctr"/>
            <a:r>
              <a:rPr lang="es-MX" b="1" dirty="0">
                <a:latin typeface="Monotype Corsiva" pitchFamily="66" charset="0"/>
                <a:cs typeface="Microsoft Uighur" pitchFamily="2" charset="-78"/>
              </a:rPr>
              <a:t>Multimedia</a:t>
            </a:r>
            <a:endParaRPr lang="es-PE" dirty="0"/>
          </a:p>
        </p:txBody>
      </p:sp>
      <p:sp>
        <p:nvSpPr>
          <p:cNvPr id="50" name="35 CuadroTexto">
            <a:extLst>
              <a:ext uri="{FF2B5EF4-FFF2-40B4-BE49-F238E27FC236}">
                <a16:creationId xmlns:a16="http://schemas.microsoft.com/office/drawing/2014/main" id="{77D2303E-0C46-4DFE-B16F-7F345650BC8F}"/>
              </a:ext>
            </a:extLst>
          </p:cNvPr>
          <p:cNvSpPr txBox="1"/>
          <p:nvPr/>
        </p:nvSpPr>
        <p:spPr>
          <a:xfrm>
            <a:off x="1531138" y="4174449"/>
            <a:ext cx="1821936" cy="646331"/>
          </a:xfrm>
          <a:prstGeom prst="rect">
            <a:avLst/>
          </a:prstGeom>
          <a:noFill/>
        </p:spPr>
        <p:txBody>
          <a:bodyPr wrap="square" rtlCol="0">
            <a:spAutoFit/>
          </a:bodyPr>
          <a:lstStyle/>
          <a:p>
            <a:pPr algn="ctr" defTabSz="685800" fontAlgn="base">
              <a:spcBef>
                <a:spcPct val="0"/>
              </a:spcBef>
              <a:spcAft>
                <a:spcPct val="0"/>
              </a:spcAft>
              <a:buClrTx/>
            </a:pPr>
            <a:r>
              <a:rPr lang="es-MX" b="1" dirty="0">
                <a:latin typeface="Monotype Corsiva" pitchFamily="66" charset="0"/>
                <a:cs typeface="Microsoft Uighur" pitchFamily="2" charset="-78"/>
              </a:rPr>
              <a:t>Data </a:t>
            </a:r>
          </a:p>
          <a:p>
            <a:pPr algn="ctr" defTabSz="685800" fontAlgn="base">
              <a:spcBef>
                <a:spcPct val="0"/>
              </a:spcBef>
              <a:spcAft>
                <a:spcPct val="0"/>
              </a:spcAft>
              <a:buClrTx/>
            </a:pPr>
            <a:r>
              <a:rPr lang="es-MX" b="1" dirty="0" err="1">
                <a:latin typeface="Monotype Corsiva" pitchFamily="66" charset="0"/>
                <a:cs typeface="Microsoft Uighur" pitchFamily="2" charset="-78"/>
              </a:rPr>
              <a:t>Collection</a:t>
            </a:r>
            <a:endParaRPr lang="es-MX" b="1" dirty="0">
              <a:latin typeface="Monotype Corsiva" pitchFamily="66" charset="0"/>
              <a:cs typeface="Microsoft Uighur" pitchFamily="2" charset="-78"/>
            </a:endParaRPr>
          </a:p>
        </p:txBody>
      </p:sp>
    </p:spTree>
    <p:extLst>
      <p:ext uri="{BB962C8B-B14F-4D97-AF65-F5344CB8AC3E}">
        <p14:creationId xmlns:p14="http://schemas.microsoft.com/office/powerpoint/2010/main" val="657548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11625" y="91017"/>
            <a:ext cx="8520600" cy="631521"/>
          </a:xfrm>
        </p:spPr>
        <p:txBody>
          <a:bodyPr/>
          <a:lstStyle/>
          <a:p>
            <a:r>
              <a:rPr lang="es-MX" dirty="0"/>
              <a:t>Esquema general de recuperación usando un índice</a:t>
            </a:r>
            <a:endParaRPr lang="es-MX" sz="1500" b="0" dirty="0"/>
          </a:p>
        </p:txBody>
      </p:sp>
      <p:sp>
        <p:nvSpPr>
          <p:cNvPr id="242" name="2 Marcador de contenido"/>
          <p:cNvSpPr txBox="1">
            <a:spLocks/>
          </p:cNvSpPr>
          <p:nvPr/>
        </p:nvSpPr>
        <p:spPr bwMode="auto">
          <a:xfrm>
            <a:off x="2676910" y="2547737"/>
            <a:ext cx="1795273" cy="432946"/>
          </a:xfrm>
          <a:prstGeom prst="rect">
            <a:avLst/>
          </a:prstGeom>
          <a:ln w="12700">
            <a:solidFill>
              <a:srgbClr val="100700"/>
            </a:solidFill>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onotype Corsiva" pitchFamily="66" charset="0"/>
                <a:ea typeface="+mn-ea"/>
                <a:cs typeface="Microsoft Uighur" pitchFamily="2" charset="-78"/>
              </a:defRPr>
            </a:lvl1pPr>
            <a:lvl2pPr marL="742950" indent="-285750" algn="l" rtl="0" fontAlgn="base">
              <a:spcBef>
                <a:spcPct val="20000"/>
              </a:spcBef>
              <a:spcAft>
                <a:spcPct val="0"/>
              </a:spcAft>
              <a:buChar char="–"/>
              <a:defRPr sz="2800">
                <a:solidFill>
                  <a:schemeClr val="tx1"/>
                </a:solidFill>
                <a:latin typeface="Monotype Corsiva" pitchFamily="66" charset="0"/>
                <a:cs typeface="Microsoft Uighur" pitchFamily="2" charset="-78"/>
              </a:defRPr>
            </a:lvl2pPr>
            <a:lvl3pPr marL="1143000" indent="-228600" algn="l" rtl="0" fontAlgn="base">
              <a:spcBef>
                <a:spcPct val="20000"/>
              </a:spcBef>
              <a:spcAft>
                <a:spcPct val="0"/>
              </a:spcAft>
              <a:buChar char="•"/>
              <a:defRPr sz="2400">
                <a:solidFill>
                  <a:schemeClr val="tx1"/>
                </a:solidFill>
                <a:latin typeface="Monotype Corsiva" pitchFamily="66" charset="0"/>
                <a:cs typeface="Microsoft Uighur" pitchFamily="2" charset="-78"/>
              </a:defRPr>
            </a:lvl3pPr>
            <a:lvl4pPr marL="1600200" indent="-228600" algn="l" rtl="0" fontAlgn="base">
              <a:spcBef>
                <a:spcPct val="20000"/>
              </a:spcBef>
              <a:spcAft>
                <a:spcPct val="0"/>
              </a:spcAft>
              <a:buChar char="–"/>
              <a:defRPr sz="2000">
                <a:solidFill>
                  <a:schemeClr val="tx1"/>
                </a:solidFill>
                <a:latin typeface="Monotype Corsiva" pitchFamily="66" charset="0"/>
                <a:cs typeface="Microsoft Uighur" pitchFamily="2" charset="-78"/>
              </a:defRPr>
            </a:lvl4pPr>
            <a:lvl5pPr marL="2057400" indent="-228600" algn="l" rtl="0" fontAlgn="base">
              <a:spcBef>
                <a:spcPct val="20000"/>
              </a:spcBef>
              <a:spcAft>
                <a:spcPct val="0"/>
              </a:spcAft>
              <a:buChar char="»"/>
              <a:defRPr sz="2000">
                <a:solidFill>
                  <a:schemeClr val="tx1"/>
                </a:solidFill>
                <a:latin typeface="Monotype Corsiva" pitchFamily="66" charset="0"/>
                <a:cs typeface="Microsoft Uighur" pitchFamily="2" charset="-78"/>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lgn="ctr">
              <a:buNone/>
            </a:pPr>
            <a:r>
              <a:rPr lang="es-419" sz="2000" dirty="0" err="1"/>
              <a:t>Similarity</a:t>
            </a:r>
            <a:r>
              <a:rPr lang="es-419" sz="2000" dirty="0"/>
              <a:t> </a:t>
            </a:r>
            <a:r>
              <a:rPr lang="es-419" sz="2000" dirty="0" err="1"/>
              <a:t>Search</a:t>
            </a:r>
            <a:endParaRPr lang="es-MX" sz="2000" dirty="0"/>
          </a:p>
        </p:txBody>
      </p:sp>
      <p:grpSp>
        <p:nvGrpSpPr>
          <p:cNvPr id="30" name="Grupo 29"/>
          <p:cNvGrpSpPr/>
          <p:nvPr/>
        </p:nvGrpSpPr>
        <p:grpSpPr>
          <a:xfrm>
            <a:off x="4272203" y="3887953"/>
            <a:ext cx="551798" cy="742799"/>
            <a:chOff x="4272202" y="4148012"/>
            <a:chExt cx="658431" cy="907875"/>
          </a:xfrm>
        </p:grpSpPr>
        <p:sp>
          <p:nvSpPr>
            <p:cNvPr id="260" name="45 Documento"/>
            <p:cNvSpPr/>
            <p:nvPr/>
          </p:nvSpPr>
          <p:spPr>
            <a:xfrm rot="10800000">
              <a:off x="4272202" y="4148012"/>
              <a:ext cx="386841" cy="465358"/>
            </a:xfrm>
            <a:prstGeom prst="flowChartDocument">
              <a:avLst/>
            </a:prstGeom>
            <a:solidFill>
              <a:schemeClr val="bg1">
                <a:lumMod val="95000"/>
              </a:schemeClr>
            </a:solidFill>
            <a:ln>
              <a:solidFill>
                <a:srgbClr val="100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700" dirty="0">
                  <a:solidFill>
                    <a:schemeClr val="bg2">
                      <a:lumMod val="50000"/>
                    </a:schemeClr>
                  </a:solidFill>
                </a:rPr>
                <a:t>.  </a:t>
              </a:r>
            </a:p>
            <a:p>
              <a:pPr algn="ctr"/>
              <a:r>
                <a:rPr lang="es-MX" sz="700" dirty="0">
                  <a:solidFill>
                    <a:schemeClr val="bg2">
                      <a:lumMod val="50000"/>
                    </a:schemeClr>
                  </a:solidFill>
                </a:rPr>
                <a:t>_ _</a:t>
              </a:r>
            </a:p>
          </p:txBody>
        </p:sp>
        <p:sp>
          <p:nvSpPr>
            <p:cNvPr id="261" name="46 Documento"/>
            <p:cNvSpPr/>
            <p:nvPr/>
          </p:nvSpPr>
          <p:spPr>
            <a:xfrm rot="10800000">
              <a:off x="4543792" y="4344686"/>
              <a:ext cx="386841" cy="465358"/>
            </a:xfrm>
            <a:prstGeom prst="flowChartDocument">
              <a:avLst/>
            </a:prstGeom>
            <a:solidFill>
              <a:schemeClr val="bg1">
                <a:lumMod val="95000"/>
              </a:schemeClr>
            </a:solidFill>
            <a:ln>
              <a:solidFill>
                <a:srgbClr val="100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700" dirty="0">
                  <a:solidFill>
                    <a:schemeClr val="bg2">
                      <a:lumMod val="50000"/>
                    </a:schemeClr>
                  </a:solidFill>
                </a:rPr>
                <a:t>_..--</a:t>
              </a:r>
            </a:p>
          </p:txBody>
        </p:sp>
        <p:sp>
          <p:nvSpPr>
            <p:cNvPr id="262" name="47 Documento"/>
            <p:cNvSpPr/>
            <p:nvPr/>
          </p:nvSpPr>
          <p:spPr>
            <a:xfrm rot="10800000">
              <a:off x="4317408" y="4590529"/>
              <a:ext cx="386841" cy="465358"/>
            </a:xfrm>
            <a:prstGeom prst="flowChartDocument">
              <a:avLst/>
            </a:prstGeom>
            <a:solidFill>
              <a:schemeClr val="bg1">
                <a:lumMod val="95000"/>
              </a:schemeClr>
            </a:solidFill>
            <a:ln>
              <a:solidFill>
                <a:srgbClr val="100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700" dirty="0">
                  <a:solidFill>
                    <a:schemeClr val="tx1"/>
                  </a:solidFill>
                </a:rPr>
                <a:t>----</a:t>
              </a:r>
            </a:p>
            <a:p>
              <a:pPr algn="ctr"/>
              <a:endParaRPr lang="es-MX" sz="700" dirty="0">
                <a:solidFill>
                  <a:schemeClr val="tx1"/>
                </a:solidFill>
              </a:endParaRPr>
            </a:p>
          </p:txBody>
        </p:sp>
      </p:grpSp>
      <p:sp>
        <p:nvSpPr>
          <p:cNvPr id="263" name="2 Marcador de contenido"/>
          <p:cNvSpPr txBox="1">
            <a:spLocks/>
          </p:cNvSpPr>
          <p:nvPr/>
        </p:nvSpPr>
        <p:spPr bwMode="auto">
          <a:xfrm>
            <a:off x="2676910" y="3237887"/>
            <a:ext cx="1781487" cy="432048"/>
          </a:xfrm>
          <a:prstGeom prst="rect">
            <a:avLst/>
          </a:prstGeom>
          <a:ln w="12700">
            <a:solidFill>
              <a:srgbClr val="100700"/>
            </a:solidFill>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onotype Corsiva" pitchFamily="66" charset="0"/>
                <a:ea typeface="+mn-ea"/>
                <a:cs typeface="Microsoft Uighur" pitchFamily="2" charset="-78"/>
              </a:defRPr>
            </a:lvl1pPr>
            <a:lvl2pPr marL="742950" indent="-285750" algn="l" rtl="0" fontAlgn="base">
              <a:spcBef>
                <a:spcPct val="20000"/>
              </a:spcBef>
              <a:spcAft>
                <a:spcPct val="0"/>
              </a:spcAft>
              <a:buChar char="–"/>
              <a:defRPr sz="2800">
                <a:solidFill>
                  <a:schemeClr val="tx1"/>
                </a:solidFill>
                <a:latin typeface="Monotype Corsiva" pitchFamily="66" charset="0"/>
                <a:cs typeface="Microsoft Uighur" pitchFamily="2" charset="-78"/>
              </a:defRPr>
            </a:lvl2pPr>
            <a:lvl3pPr marL="1143000" indent="-228600" algn="l" rtl="0" fontAlgn="base">
              <a:spcBef>
                <a:spcPct val="20000"/>
              </a:spcBef>
              <a:spcAft>
                <a:spcPct val="0"/>
              </a:spcAft>
              <a:buChar char="•"/>
              <a:defRPr sz="2400">
                <a:solidFill>
                  <a:schemeClr val="tx1"/>
                </a:solidFill>
                <a:latin typeface="Monotype Corsiva" pitchFamily="66" charset="0"/>
                <a:cs typeface="Microsoft Uighur" pitchFamily="2" charset="-78"/>
              </a:defRPr>
            </a:lvl3pPr>
            <a:lvl4pPr marL="1600200" indent="-228600" algn="l" rtl="0" fontAlgn="base">
              <a:spcBef>
                <a:spcPct val="20000"/>
              </a:spcBef>
              <a:spcAft>
                <a:spcPct val="0"/>
              </a:spcAft>
              <a:buChar char="–"/>
              <a:defRPr sz="2000">
                <a:solidFill>
                  <a:schemeClr val="tx1"/>
                </a:solidFill>
                <a:latin typeface="Monotype Corsiva" pitchFamily="66" charset="0"/>
                <a:cs typeface="Microsoft Uighur" pitchFamily="2" charset="-78"/>
              </a:defRPr>
            </a:lvl4pPr>
            <a:lvl5pPr marL="2057400" indent="-228600" algn="l" rtl="0" fontAlgn="base">
              <a:spcBef>
                <a:spcPct val="20000"/>
              </a:spcBef>
              <a:spcAft>
                <a:spcPct val="0"/>
              </a:spcAft>
              <a:buChar char="»"/>
              <a:defRPr sz="2000">
                <a:solidFill>
                  <a:schemeClr val="tx1"/>
                </a:solidFill>
                <a:latin typeface="Monotype Corsiva" pitchFamily="66" charset="0"/>
                <a:cs typeface="Microsoft Uighur" pitchFamily="2" charset="-78"/>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lgn="ctr">
              <a:buNone/>
            </a:pPr>
            <a:r>
              <a:rPr lang="es-PE" sz="1800" dirty="0" err="1"/>
              <a:t>Filter</a:t>
            </a:r>
            <a:r>
              <a:rPr lang="es-PE" sz="1800" dirty="0"/>
              <a:t> and Refine</a:t>
            </a:r>
            <a:endParaRPr lang="es-MX" sz="1800" dirty="0"/>
          </a:p>
        </p:txBody>
      </p:sp>
      <p:sp>
        <p:nvSpPr>
          <p:cNvPr id="268" name="65 Flecha derecha"/>
          <p:cNvSpPr/>
          <p:nvPr/>
        </p:nvSpPr>
        <p:spPr>
          <a:xfrm>
            <a:off x="2760033" y="3931733"/>
            <a:ext cx="1224136" cy="792088"/>
          </a:xfrm>
          <a:prstGeom prst="rightArrow">
            <a:avLst/>
          </a:prstGeom>
          <a:solidFill>
            <a:schemeClr val="bg2">
              <a:lumMod val="75000"/>
            </a:schemeClr>
          </a:solidFill>
          <a:ln>
            <a:solidFill>
              <a:srgbClr val="100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dirty="0">
                <a:solidFill>
                  <a:schemeClr val="bg1"/>
                </a:solidFill>
                <a:latin typeface="Monotype Corsiva" pitchFamily="66" charset="0"/>
              </a:rPr>
              <a:t>LB</a:t>
            </a:r>
          </a:p>
        </p:txBody>
      </p:sp>
      <p:sp>
        <p:nvSpPr>
          <p:cNvPr id="269" name="66 Flecha derecha"/>
          <p:cNvSpPr/>
          <p:nvPr/>
        </p:nvSpPr>
        <p:spPr>
          <a:xfrm>
            <a:off x="5208305" y="3931733"/>
            <a:ext cx="1080120" cy="792088"/>
          </a:xfrm>
          <a:prstGeom prst="rightArrow">
            <a:avLst/>
          </a:prstGeom>
          <a:solidFill>
            <a:schemeClr val="bg2">
              <a:lumMod val="75000"/>
            </a:schemeClr>
          </a:solidFill>
          <a:ln>
            <a:solidFill>
              <a:srgbClr val="100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dirty="0" err="1">
                <a:solidFill>
                  <a:schemeClr val="bg1"/>
                </a:solidFill>
                <a:latin typeface="Monotype Corsiva" pitchFamily="66" charset="0"/>
              </a:rPr>
              <a:t>Dist</a:t>
            </a:r>
            <a:endParaRPr lang="es-MX" sz="2000" b="1" dirty="0">
              <a:solidFill>
                <a:schemeClr val="bg1"/>
              </a:solidFill>
              <a:latin typeface="Monotype Corsiva" pitchFamily="66" charset="0"/>
            </a:endParaRPr>
          </a:p>
        </p:txBody>
      </p:sp>
      <p:cxnSp>
        <p:nvCxnSpPr>
          <p:cNvPr id="272" name="81 Conector recto de flecha"/>
          <p:cNvCxnSpPr>
            <a:cxnSpLocks/>
            <a:stCxn id="23" idx="1"/>
            <a:endCxn id="306" idx="0"/>
          </p:cNvCxnSpPr>
          <p:nvPr/>
        </p:nvCxnSpPr>
        <p:spPr>
          <a:xfrm rot="10800000" flipV="1">
            <a:off x="1430101" y="1142007"/>
            <a:ext cx="4964125" cy="1229931"/>
          </a:xfrm>
          <a:prstGeom prst="bentConnector2">
            <a:avLst/>
          </a:prstGeom>
          <a:ln w="28575">
            <a:solidFill>
              <a:srgbClr val="100700"/>
            </a:solidFill>
            <a:tailEnd type="arrow"/>
          </a:ln>
        </p:spPr>
        <p:style>
          <a:lnRef idx="1">
            <a:schemeClr val="dk1"/>
          </a:lnRef>
          <a:fillRef idx="0">
            <a:schemeClr val="dk1"/>
          </a:fillRef>
          <a:effectRef idx="0">
            <a:schemeClr val="dk1"/>
          </a:effectRef>
          <a:fontRef idx="minor">
            <a:schemeClr val="tx1"/>
          </a:fontRef>
        </p:style>
      </p:cxnSp>
      <p:sp>
        <p:nvSpPr>
          <p:cNvPr id="273" name="2 Marcador de contenido"/>
          <p:cNvSpPr txBox="1">
            <a:spLocks/>
          </p:cNvSpPr>
          <p:nvPr/>
        </p:nvSpPr>
        <p:spPr bwMode="auto">
          <a:xfrm>
            <a:off x="2643646" y="903096"/>
            <a:ext cx="1814751" cy="432048"/>
          </a:xfrm>
          <a:prstGeom prst="rect">
            <a:avLst/>
          </a:prstGeom>
          <a:ln w="12700">
            <a:solidFill>
              <a:srgbClr val="100700"/>
            </a:solidFill>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onotype Corsiva" pitchFamily="66" charset="0"/>
                <a:ea typeface="+mn-ea"/>
                <a:cs typeface="Microsoft Uighur" pitchFamily="2" charset="-78"/>
              </a:defRPr>
            </a:lvl1pPr>
            <a:lvl2pPr marL="742950" indent="-285750" algn="l" rtl="0" fontAlgn="base">
              <a:spcBef>
                <a:spcPct val="20000"/>
              </a:spcBef>
              <a:spcAft>
                <a:spcPct val="0"/>
              </a:spcAft>
              <a:buChar char="–"/>
              <a:defRPr sz="2800">
                <a:solidFill>
                  <a:schemeClr val="tx1"/>
                </a:solidFill>
                <a:latin typeface="Monotype Corsiva" pitchFamily="66" charset="0"/>
                <a:cs typeface="Microsoft Uighur" pitchFamily="2" charset="-78"/>
              </a:defRPr>
            </a:lvl2pPr>
            <a:lvl3pPr marL="1143000" indent="-228600" algn="l" rtl="0" fontAlgn="base">
              <a:spcBef>
                <a:spcPct val="20000"/>
              </a:spcBef>
              <a:spcAft>
                <a:spcPct val="0"/>
              </a:spcAft>
              <a:buChar char="•"/>
              <a:defRPr sz="2400">
                <a:solidFill>
                  <a:schemeClr val="tx1"/>
                </a:solidFill>
                <a:latin typeface="Monotype Corsiva" pitchFamily="66" charset="0"/>
                <a:cs typeface="Microsoft Uighur" pitchFamily="2" charset="-78"/>
              </a:defRPr>
            </a:lvl3pPr>
            <a:lvl4pPr marL="1600200" indent="-228600" algn="l" rtl="0" fontAlgn="base">
              <a:spcBef>
                <a:spcPct val="20000"/>
              </a:spcBef>
              <a:spcAft>
                <a:spcPct val="0"/>
              </a:spcAft>
              <a:buChar char="–"/>
              <a:defRPr sz="2000">
                <a:solidFill>
                  <a:schemeClr val="tx1"/>
                </a:solidFill>
                <a:latin typeface="Monotype Corsiva" pitchFamily="66" charset="0"/>
                <a:cs typeface="Microsoft Uighur" pitchFamily="2" charset="-78"/>
              </a:defRPr>
            </a:lvl4pPr>
            <a:lvl5pPr marL="2057400" indent="-228600" algn="l" rtl="0" fontAlgn="base">
              <a:spcBef>
                <a:spcPct val="20000"/>
              </a:spcBef>
              <a:spcAft>
                <a:spcPct val="0"/>
              </a:spcAft>
              <a:buChar char="»"/>
              <a:defRPr sz="2000">
                <a:solidFill>
                  <a:schemeClr val="tx1"/>
                </a:solidFill>
                <a:latin typeface="Monotype Corsiva" pitchFamily="66" charset="0"/>
                <a:cs typeface="Microsoft Uighur" pitchFamily="2" charset="-78"/>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lgn="ctr">
              <a:buNone/>
            </a:pPr>
            <a:r>
              <a:rPr lang="es-419" sz="2000" dirty="0" err="1"/>
              <a:t>Representation</a:t>
            </a:r>
            <a:endParaRPr lang="es-MX" sz="2000" dirty="0"/>
          </a:p>
        </p:txBody>
      </p:sp>
      <p:cxnSp>
        <p:nvCxnSpPr>
          <p:cNvPr id="274" name="83 Conector recto de flecha"/>
          <p:cNvCxnSpPr/>
          <p:nvPr/>
        </p:nvCxnSpPr>
        <p:spPr>
          <a:xfrm flipH="1">
            <a:off x="2093568" y="2786837"/>
            <a:ext cx="475146" cy="0"/>
          </a:xfrm>
          <a:prstGeom prst="straightConnector1">
            <a:avLst/>
          </a:prstGeom>
          <a:ln w="28575">
            <a:solidFill>
              <a:srgbClr val="100700"/>
            </a:solidFill>
            <a:prstDash val="sysDash"/>
            <a:tailEnd type="arrow"/>
          </a:ln>
        </p:spPr>
        <p:style>
          <a:lnRef idx="1">
            <a:schemeClr val="dk1"/>
          </a:lnRef>
          <a:fillRef idx="0">
            <a:schemeClr val="dk1"/>
          </a:fillRef>
          <a:effectRef idx="0">
            <a:schemeClr val="dk1"/>
          </a:effectRef>
          <a:fontRef idx="minor">
            <a:schemeClr val="tx1"/>
          </a:fontRef>
        </p:style>
      </p:cxnSp>
      <p:cxnSp>
        <p:nvCxnSpPr>
          <p:cNvPr id="276" name="85 Conector recto de flecha"/>
          <p:cNvCxnSpPr/>
          <p:nvPr/>
        </p:nvCxnSpPr>
        <p:spPr>
          <a:xfrm>
            <a:off x="3372101" y="3715709"/>
            <a:ext cx="0" cy="331334"/>
          </a:xfrm>
          <a:prstGeom prst="straightConnector1">
            <a:avLst/>
          </a:prstGeom>
          <a:ln w="28575">
            <a:solidFill>
              <a:srgbClr val="100700"/>
            </a:solidFill>
            <a:prstDash val="sysDash"/>
            <a:tailEnd type="arrow"/>
          </a:ln>
        </p:spPr>
        <p:style>
          <a:lnRef idx="1">
            <a:schemeClr val="dk1"/>
          </a:lnRef>
          <a:fillRef idx="0">
            <a:schemeClr val="dk1"/>
          </a:fillRef>
          <a:effectRef idx="0">
            <a:schemeClr val="dk1"/>
          </a:effectRef>
          <a:fontRef idx="minor">
            <a:schemeClr val="tx1"/>
          </a:fontRef>
        </p:style>
      </p:cxnSp>
      <p:grpSp>
        <p:nvGrpSpPr>
          <p:cNvPr id="277" name="86 Grupo"/>
          <p:cNvGrpSpPr/>
          <p:nvPr/>
        </p:nvGrpSpPr>
        <p:grpSpPr>
          <a:xfrm>
            <a:off x="650248" y="3664021"/>
            <a:ext cx="1506799" cy="966731"/>
            <a:chOff x="2328863" y="3540125"/>
            <a:chExt cx="1974850" cy="1787525"/>
          </a:xfrm>
        </p:grpSpPr>
        <p:sp>
          <p:nvSpPr>
            <p:cNvPr id="278" name="AutoShape 1"/>
            <p:cNvSpPr>
              <a:spLocks noChangeArrowheads="1"/>
            </p:cNvSpPr>
            <p:nvPr/>
          </p:nvSpPr>
          <p:spPr bwMode="auto">
            <a:xfrm>
              <a:off x="2328863" y="3540125"/>
              <a:ext cx="1974850" cy="1787525"/>
            </a:xfrm>
            <a:prstGeom prst="can">
              <a:avLst>
                <a:gd name="adj" fmla="val 20565"/>
              </a:avLst>
            </a:prstGeom>
            <a:noFill/>
            <a:ln w="28575">
              <a:solidFill>
                <a:srgbClr val="000000"/>
              </a:solidFill>
              <a:round/>
              <a:headEnd/>
              <a:tailEnd/>
            </a:ln>
            <a:effectLst/>
          </p:spPr>
          <p:txBody>
            <a:bodyPr wrap="none" anchor="ctr"/>
            <a:lstStyle/>
            <a:p>
              <a:endParaRPr lang="es-MX" sz="1050"/>
            </a:p>
          </p:txBody>
        </p:sp>
        <p:sp>
          <p:nvSpPr>
            <p:cNvPr id="285" name="AutoShape 8"/>
            <p:cNvSpPr>
              <a:spLocks noChangeArrowheads="1"/>
            </p:cNvSpPr>
            <p:nvPr/>
          </p:nvSpPr>
          <p:spPr bwMode="auto">
            <a:xfrm rot="10800000">
              <a:off x="2497839" y="3957637"/>
              <a:ext cx="391411" cy="536575"/>
            </a:xfrm>
            <a:prstGeom prst="flowChartDocument">
              <a:avLst/>
            </a:prstGeom>
            <a:noFill/>
            <a:ln w="12700">
              <a:solidFill>
                <a:srgbClr val="100700"/>
              </a:solidFill>
              <a:prstDash val="sysDot"/>
              <a:round/>
              <a:headEnd/>
              <a:tailEnd/>
            </a:ln>
            <a:effectLst/>
          </p:spPr>
          <p:txBody>
            <a:bodyPr wrap="none" anchor="ctr"/>
            <a:lstStyle/>
            <a:p>
              <a:endParaRPr lang="es-MX" sz="1050"/>
            </a:p>
          </p:txBody>
        </p:sp>
        <p:sp>
          <p:nvSpPr>
            <p:cNvPr id="287" name="AutoShape 10"/>
            <p:cNvSpPr>
              <a:spLocks noChangeArrowheads="1"/>
            </p:cNvSpPr>
            <p:nvPr/>
          </p:nvSpPr>
          <p:spPr bwMode="auto">
            <a:xfrm rot="10800000">
              <a:off x="3824990" y="3954462"/>
              <a:ext cx="391411" cy="536575"/>
            </a:xfrm>
            <a:prstGeom prst="flowChartDocument">
              <a:avLst/>
            </a:prstGeom>
            <a:noFill/>
            <a:ln w="12700">
              <a:solidFill>
                <a:srgbClr val="100700"/>
              </a:solidFill>
              <a:prstDash val="sysDot"/>
              <a:round/>
              <a:headEnd/>
              <a:tailEnd/>
            </a:ln>
            <a:effectLst/>
          </p:spPr>
          <p:txBody>
            <a:bodyPr wrap="none" anchor="ctr"/>
            <a:lstStyle/>
            <a:p>
              <a:endParaRPr lang="es-MX" sz="1050"/>
            </a:p>
          </p:txBody>
        </p:sp>
        <p:sp>
          <p:nvSpPr>
            <p:cNvPr id="288" name="AutoShape 11"/>
            <p:cNvSpPr>
              <a:spLocks noChangeArrowheads="1"/>
            </p:cNvSpPr>
            <p:nvPr/>
          </p:nvSpPr>
          <p:spPr bwMode="auto">
            <a:xfrm rot="10800000">
              <a:off x="3156652" y="4043362"/>
              <a:ext cx="391411" cy="536575"/>
            </a:xfrm>
            <a:prstGeom prst="flowChartDocument">
              <a:avLst/>
            </a:prstGeom>
            <a:noFill/>
            <a:ln w="12700">
              <a:solidFill>
                <a:srgbClr val="100700"/>
              </a:solidFill>
              <a:prstDash val="sysDot"/>
              <a:round/>
              <a:headEnd/>
              <a:tailEnd/>
            </a:ln>
            <a:effectLst/>
          </p:spPr>
          <p:txBody>
            <a:bodyPr wrap="none" anchor="ctr"/>
            <a:lstStyle/>
            <a:p>
              <a:endParaRPr lang="es-MX" sz="1050"/>
            </a:p>
          </p:txBody>
        </p:sp>
        <p:sp>
          <p:nvSpPr>
            <p:cNvPr id="289" name="AutoShape 12"/>
            <p:cNvSpPr>
              <a:spLocks noChangeArrowheads="1"/>
            </p:cNvSpPr>
            <p:nvPr/>
          </p:nvSpPr>
          <p:spPr bwMode="auto">
            <a:xfrm rot="10800000">
              <a:off x="2543878" y="4587873"/>
              <a:ext cx="391411" cy="536575"/>
            </a:xfrm>
            <a:prstGeom prst="flowChartDocument">
              <a:avLst/>
            </a:prstGeom>
            <a:noFill/>
            <a:ln w="12700">
              <a:solidFill>
                <a:srgbClr val="100700"/>
              </a:solidFill>
              <a:prstDash val="sysDot"/>
              <a:round/>
              <a:headEnd/>
              <a:tailEnd/>
            </a:ln>
            <a:effectLst/>
          </p:spPr>
          <p:txBody>
            <a:bodyPr wrap="none" anchor="ctr"/>
            <a:lstStyle/>
            <a:p>
              <a:endParaRPr lang="es-MX" sz="1050"/>
            </a:p>
          </p:txBody>
        </p:sp>
        <p:sp>
          <p:nvSpPr>
            <p:cNvPr id="290" name="AutoShape 13"/>
            <p:cNvSpPr>
              <a:spLocks noChangeArrowheads="1"/>
            </p:cNvSpPr>
            <p:nvPr/>
          </p:nvSpPr>
          <p:spPr bwMode="auto">
            <a:xfrm rot="10800000">
              <a:off x="3186815" y="4659311"/>
              <a:ext cx="391411" cy="536575"/>
            </a:xfrm>
            <a:prstGeom prst="flowChartDocument">
              <a:avLst/>
            </a:prstGeom>
            <a:noFill/>
            <a:ln w="12700">
              <a:solidFill>
                <a:srgbClr val="100700"/>
              </a:solidFill>
              <a:prstDash val="sysDot"/>
              <a:round/>
              <a:headEnd/>
              <a:tailEnd/>
            </a:ln>
            <a:effectLst/>
          </p:spPr>
          <p:txBody>
            <a:bodyPr wrap="none" anchor="ctr"/>
            <a:lstStyle/>
            <a:p>
              <a:endParaRPr lang="es-MX" sz="1050"/>
            </a:p>
          </p:txBody>
        </p:sp>
        <p:sp>
          <p:nvSpPr>
            <p:cNvPr id="291" name="AutoShape 14"/>
            <p:cNvSpPr>
              <a:spLocks noChangeArrowheads="1"/>
            </p:cNvSpPr>
            <p:nvPr/>
          </p:nvSpPr>
          <p:spPr bwMode="auto">
            <a:xfrm rot="10800000">
              <a:off x="3821814" y="4589461"/>
              <a:ext cx="391411" cy="536575"/>
            </a:xfrm>
            <a:prstGeom prst="flowChartDocument">
              <a:avLst/>
            </a:prstGeom>
            <a:noFill/>
            <a:ln w="12700">
              <a:solidFill>
                <a:srgbClr val="100700"/>
              </a:solidFill>
              <a:prstDash val="sysDot"/>
              <a:round/>
              <a:headEnd/>
              <a:tailEnd/>
            </a:ln>
            <a:effectLst/>
          </p:spPr>
          <p:txBody>
            <a:bodyPr wrap="none" anchor="ctr"/>
            <a:lstStyle/>
            <a:p>
              <a:endParaRPr lang="es-MX" sz="1050"/>
            </a:p>
          </p:txBody>
        </p:sp>
      </p:grpSp>
      <p:grpSp>
        <p:nvGrpSpPr>
          <p:cNvPr id="24" name="Grupo 23"/>
          <p:cNvGrpSpPr/>
          <p:nvPr/>
        </p:nvGrpSpPr>
        <p:grpSpPr>
          <a:xfrm>
            <a:off x="779176" y="2371939"/>
            <a:ext cx="1301847" cy="1178694"/>
            <a:chOff x="487525" y="2610347"/>
            <a:chExt cx="1780219" cy="1364812"/>
          </a:xfrm>
        </p:grpSpPr>
        <p:cxnSp>
          <p:nvCxnSpPr>
            <p:cNvPr id="243" name="76 Conector recto de flecha"/>
            <p:cNvCxnSpPr/>
            <p:nvPr/>
          </p:nvCxnSpPr>
          <p:spPr>
            <a:xfrm>
              <a:off x="635876" y="3603044"/>
              <a:ext cx="0" cy="372115"/>
            </a:xfrm>
            <a:prstGeom prst="straightConnector1">
              <a:avLst/>
            </a:prstGeom>
            <a:ln w="28575">
              <a:solidFill>
                <a:srgbClr val="100700"/>
              </a:solidFill>
              <a:tailEnd type="arrow"/>
            </a:ln>
          </p:spPr>
          <p:style>
            <a:lnRef idx="1">
              <a:schemeClr val="dk1"/>
            </a:lnRef>
            <a:fillRef idx="0">
              <a:schemeClr val="dk1"/>
            </a:fillRef>
            <a:effectRef idx="0">
              <a:schemeClr val="dk1"/>
            </a:effectRef>
            <a:fontRef idx="minor">
              <a:schemeClr val="tx1"/>
            </a:fontRef>
          </p:style>
        </p:cxnSp>
        <p:cxnSp>
          <p:nvCxnSpPr>
            <p:cNvPr id="244" name="77 Conector recto de flecha"/>
            <p:cNvCxnSpPr/>
            <p:nvPr/>
          </p:nvCxnSpPr>
          <p:spPr>
            <a:xfrm>
              <a:off x="1006755" y="3603044"/>
              <a:ext cx="0" cy="372115"/>
            </a:xfrm>
            <a:prstGeom prst="straightConnector1">
              <a:avLst/>
            </a:prstGeom>
            <a:ln w="28575">
              <a:solidFill>
                <a:srgbClr val="100700"/>
              </a:solidFill>
              <a:tailEnd type="arrow"/>
            </a:ln>
          </p:spPr>
          <p:style>
            <a:lnRef idx="1">
              <a:schemeClr val="dk1"/>
            </a:lnRef>
            <a:fillRef idx="0">
              <a:schemeClr val="dk1"/>
            </a:fillRef>
            <a:effectRef idx="0">
              <a:schemeClr val="dk1"/>
            </a:effectRef>
            <a:fontRef idx="minor">
              <a:schemeClr val="tx1"/>
            </a:fontRef>
          </p:style>
        </p:cxnSp>
        <p:cxnSp>
          <p:nvCxnSpPr>
            <p:cNvPr id="245" name="78 Conector recto de flecha"/>
            <p:cNvCxnSpPr/>
            <p:nvPr/>
          </p:nvCxnSpPr>
          <p:spPr>
            <a:xfrm>
              <a:off x="1377634" y="3603044"/>
              <a:ext cx="0" cy="372115"/>
            </a:xfrm>
            <a:prstGeom prst="straightConnector1">
              <a:avLst/>
            </a:prstGeom>
            <a:ln w="28575">
              <a:solidFill>
                <a:srgbClr val="100700"/>
              </a:solidFill>
              <a:tailEnd type="arrow"/>
            </a:ln>
          </p:spPr>
          <p:style>
            <a:lnRef idx="1">
              <a:schemeClr val="dk1"/>
            </a:lnRef>
            <a:fillRef idx="0">
              <a:schemeClr val="dk1"/>
            </a:fillRef>
            <a:effectRef idx="0">
              <a:schemeClr val="dk1"/>
            </a:effectRef>
            <a:fontRef idx="minor">
              <a:schemeClr val="tx1"/>
            </a:fontRef>
          </p:style>
        </p:cxnSp>
        <p:cxnSp>
          <p:nvCxnSpPr>
            <p:cNvPr id="246" name="79 Conector recto de flecha"/>
            <p:cNvCxnSpPr/>
            <p:nvPr/>
          </p:nvCxnSpPr>
          <p:spPr>
            <a:xfrm>
              <a:off x="1748513" y="3603044"/>
              <a:ext cx="0" cy="372115"/>
            </a:xfrm>
            <a:prstGeom prst="straightConnector1">
              <a:avLst/>
            </a:prstGeom>
            <a:ln w="28575">
              <a:solidFill>
                <a:srgbClr val="100700"/>
              </a:solidFill>
              <a:tailEnd type="arrow"/>
            </a:ln>
          </p:spPr>
          <p:style>
            <a:lnRef idx="1">
              <a:schemeClr val="dk1"/>
            </a:lnRef>
            <a:fillRef idx="0">
              <a:schemeClr val="dk1"/>
            </a:fillRef>
            <a:effectRef idx="0">
              <a:schemeClr val="dk1"/>
            </a:effectRef>
            <a:fontRef idx="minor">
              <a:schemeClr val="tx1"/>
            </a:fontRef>
          </p:style>
        </p:cxnSp>
        <p:cxnSp>
          <p:nvCxnSpPr>
            <p:cNvPr id="247" name="80 Conector recto de flecha"/>
            <p:cNvCxnSpPr/>
            <p:nvPr/>
          </p:nvCxnSpPr>
          <p:spPr>
            <a:xfrm>
              <a:off x="2084913" y="3603044"/>
              <a:ext cx="0" cy="372115"/>
            </a:xfrm>
            <a:prstGeom prst="straightConnector1">
              <a:avLst/>
            </a:prstGeom>
            <a:ln w="28575">
              <a:solidFill>
                <a:srgbClr val="100700"/>
              </a:solidFill>
              <a:tailEnd type="arrow"/>
            </a:ln>
          </p:spPr>
          <p:style>
            <a:lnRef idx="1">
              <a:schemeClr val="dk1"/>
            </a:lnRef>
            <a:fillRef idx="0">
              <a:schemeClr val="dk1"/>
            </a:fillRef>
            <a:effectRef idx="0">
              <a:schemeClr val="dk1"/>
            </a:effectRef>
            <a:fontRef idx="minor">
              <a:schemeClr val="tx1"/>
            </a:fontRef>
          </p:style>
        </p:cxnSp>
        <p:sp>
          <p:nvSpPr>
            <p:cNvPr id="306" name="123 Triángulo isósceles"/>
            <p:cNvSpPr/>
            <p:nvPr/>
          </p:nvSpPr>
          <p:spPr>
            <a:xfrm>
              <a:off x="487525" y="2610347"/>
              <a:ext cx="1780219" cy="818653"/>
            </a:xfrm>
            <a:prstGeom prst="triangle">
              <a:avLst/>
            </a:prstGeom>
            <a:noFill/>
            <a:ln>
              <a:solidFill>
                <a:srgbClr val="100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solidFill>
                    <a:schemeClr val="tx1"/>
                  </a:solidFill>
                  <a:effectLst>
                    <a:outerShdw blurRad="38100" dist="38100" dir="2700000" algn="tl">
                      <a:srgbClr val="000000">
                        <a:alpha val="43137"/>
                      </a:srgbClr>
                    </a:outerShdw>
                  </a:effectLst>
                  <a:latin typeface="Monotype Corsiva" pitchFamily="66" charset="0"/>
                </a:rPr>
                <a:t>INDEX</a:t>
              </a:r>
            </a:p>
          </p:txBody>
        </p:sp>
      </p:grpSp>
      <p:pic>
        <p:nvPicPr>
          <p:cNvPr id="23" name="Imagen 22"/>
          <p:cNvPicPr>
            <a:picLocks noChangeAspect="1"/>
          </p:cNvPicPr>
          <p:nvPr/>
        </p:nvPicPr>
        <p:blipFill>
          <a:blip r:embed="rId3"/>
          <a:stretch>
            <a:fillRect/>
          </a:stretch>
        </p:blipFill>
        <p:spPr>
          <a:xfrm>
            <a:off x="6394225" y="835978"/>
            <a:ext cx="585155" cy="612059"/>
          </a:xfrm>
          <a:prstGeom prst="rect">
            <a:avLst/>
          </a:prstGeom>
        </p:spPr>
      </p:pic>
      <p:sp>
        <p:nvSpPr>
          <p:cNvPr id="308" name="47 Documento"/>
          <p:cNvSpPr/>
          <p:nvPr/>
        </p:nvSpPr>
        <p:spPr>
          <a:xfrm rot="10800000">
            <a:off x="6510633" y="4066336"/>
            <a:ext cx="324192" cy="380743"/>
          </a:xfrm>
          <a:prstGeom prst="flowChartDocument">
            <a:avLst/>
          </a:prstGeom>
          <a:solidFill>
            <a:schemeClr val="bg1">
              <a:lumMod val="95000"/>
            </a:schemeClr>
          </a:solidFill>
          <a:ln>
            <a:solidFill>
              <a:srgbClr val="100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700" dirty="0">
                <a:solidFill>
                  <a:schemeClr val="tx1"/>
                </a:solidFill>
              </a:rPr>
              <a:t>----</a:t>
            </a:r>
          </a:p>
          <a:p>
            <a:pPr algn="ctr"/>
            <a:endParaRPr lang="es-MX" sz="700" dirty="0">
              <a:solidFill>
                <a:schemeClr val="tx1"/>
              </a:solidFill>
            </a:endParaRPr>
          </a:p>
        </p:txBody>
      </p:sp>
      <p:sp>
        <p:nvSpPr>
          <p:cNvPr id="36" name="Rectángulo 35"/>
          <p:cNvSpPr/>
          <p:nvPr/>
        </p:nvSpPr>
        <p:spPr>
          <a:xfrm>
            <a:off x="2769536" y="2125281"/>
            <a:ext cx="1526379" cy="400110"/>
          </a:xfrm>
          <a:prstGeom prst="rect">
            <a:avLst/>
          </a:prstGeom>
        </p:spPr>
        <p:txBody>
          <a:bodyPr wrap="none">
            <a:spAutoFit/>
          </a:bodyPr>
          <a:lstStyle/>
          <a:p>
            <a:pPr marL="0" indent="0" algn="ctr">
              <a:buNone/>
            </a:pPr>
            <a:r>
              <a:rPr lang="es-MX" sz="2000" b="1" dirty="0">
                <a:latin typeface="Monotype Corsiva" pitchFamily="66" charset="0"/>
                <a:ea typeface="+mn-ea"/>
                <a:cs typeface="Microsoft Uighur" pitchFamily="2" charset="-78"/>
              </a:rPr>
              <a:t>Top-K   </a:t>
            </a:r>
            <a:r>
              <a:rPr lang="es-MX" sz="2000" b="1" dirty="0" err="1">
                <a:latin typeface="Monotype Corsiva" pitchFamily="66" charset="0"/>
                <a:ea typeface="+mn-ea"/>
                <a:cs typeface="Microsoft Uighur" pitchFamily="2" charset="-78"/>
              </a:rPr>
              <a:t>Search</a:t>
            </a:r>
            <a:endParaRPr lang="es-MX" sz="2000" b="1" dirty="0">
              <a:latin typeface="Monotype Corsiva" pitchFamily="66" charset="0"/>
              <a:ea typeface="+mn-ea"/>
              <a:cs typeface="Microsoft Uighur" pitchFamily="2" charset="-78"/>
            </a:endParaRPr>
          </a:p>
        </p:txBody>
      </p:sp>
      <p:sp>
        <p:nvSpPr>
          <p:cNvPr id="8" name="Rectángulo 7">
            <a:extLst>
              <a:ext uri="{FF2B5EF4-FFF2-40B4-BE49-F238E27FC236}">
                <a16:creationId xmlns:a16="http://schemas.microsoft.com/office/drawing/2014/main" id="{A5AA1D2D-9343-44C9-92F9-52148DC2D7A6}"/>
              </a:ext>
            </a:extLst>
          </p:cNvPr>
          <p:cNvSpPr/>
          <p:nvPr/>
        </p:nvSpPr>
        <p:spPr>
          <a:xfrm>
            <a:off x="6363512" y="1533058"/>
            <a:ext cx="668773" cy="369332"/>
          </a:xfrm>
          <a:prstGeom prst="rect">
            <a:avLst/>
          </a:prstGeom>
        </p:spPr>
        <p:txBody>
          <a:bodyPr wrap="none">
            <a:spAutoFit/>
          </a:bodyPr>
          <a:lstStyle/>
          <a:p>
            <a:r>
              <a:rPr lang="es-MX" b="1" dirty="0" err="1">
                <a:latin typeface="Monotype Corsiva" pitchFamily="66" charset="0"/>
                <a:cs typeface="Microsoft Uighur" pitchFamily="2" charset="-78"/>
              </a:rPr>
              <a:t>Query</a:t>
            </a:r>
            <a:endParaRPr lang="es-PE" dirty="0"/>
          </a:p>
        </p:txBody>
      </p:sp>
    </p:spTree>
    <p:extLst>
      <p:ext uri="{BB962C8B-B14F-4D97-AF65-F5344CB8AC3E}">
        <p14:creationId xmlns:p14="http://schemas.microsoft.com/office/powerpoint/2010/main" val="99296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72"/>
                                        </p:tgtEl>
                                        <p:attrNameLst>
                                          <p:attrName>style.visibility</p:attrName>
                                        </p:attrNameLst>
                                      </p:cBhvr>
                                      <p:to>
                                        <p:strVal val="visible"/>
                                      </p:to>
                                    </p:set>
                                    <p:animEffect transition="in" filter="wheel(1)">
                                      <p:cBhvr>
                                        <p:cTn id="7" dur="2000"/>
                                        <p:tgtEl>
                                          <p:spTgt spid="272"/>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73"/>
                                        </p:tgtEl>
                                        <p:attrNameLst>
                                          <p:attrName>style.visibility</p:attrName>
                                        </p:attrNameLst>
                                      </p:cBhvr>
                                      <p:to>
                                        <p:strVal val="visible"/>
                                      </p:to>
                                    </p:set>
                                    <p:animEffect transition="in" filter="fade">
                                      <p:cBhvr>
                                        <p:cTn id="11" dur="500"/>
                                        <p:tgtEl>
                                          <p:spTgt spid="273"/>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68"/>
                                        </p:tgtEl>
                                        <p:attrNameLst>
                                          <p:attrName>style.visibility</p:attrName>
                                        </p:attrNameLst>
                                      </p:cBhvr>
                                      <p:to>
                                        <p:strVal val="visible"/>
                                      </p:to>
                                    </p:set>
                                    <p:animEffect transition="in" filter="fade">
                                      <p:cBhvr>
                                        <p:cTn id="15" dur="500"/>
                                        <p:tgtEl>
                                          <p:spTgt spid="268"/>
                                        </p:tgtEl>
                                      </p:cBhvr>
                                    </p:animEffect>
                                  </p:childTnLst>
                                </p:cTn>
                              </p:par>
                              <p:par>
                                <p:cTn id="16" presetID="10" presetClass="entr" presetSubtype="0" fill="hold"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fade">
                                      <p:cBhvr>
                                        <p:cTn id="18" dur="500"/>
                                        <p:tgtEl>
                                          <p:spTgt spid="276"/>
                                        </p:tgtEl>
                                      </p:cBhvr>
                                    </p:animEffect>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263"/>
                                        </p:tgtEl>
                                        <p:attrNameLst>
                                          <p:attrName>style.visibility</p:attrName>
                                        </p:attrNameLst>
                                      </p:cBhvr>
                                      <p:to>
                                        <p:strVal val="visible"/>
                                      </p:to>
                                    </p:set>
                                    <p:animEffect transition="in" filter="fade">
                                      <p:cBhvr>
                                        <p:cTn id="22" dur="500"/>
                                        <p:tgtEl>
                                          <p:spTgt spid="263"/>
                                        </p:tgtEl>
                                      </p:cBhvr>
                                    </p:animEffect>
                                  </p:childTnLst>
                                </p:cTn>
                              </p:par>
                            </p:childTnLst>
                          </p:cTn>
                        </p:par>
                        <p:par>
                          <p:cTn id="23" fill="hold">
                            <p:stCondLst>
                              <p:cond delay="3500"/>
                            </p:stCondLst>
                            <p:childTnLst>
                              <p:par>
                                <p:cTn id="24" presetID="10" presetClass="entr" presetSubtype="0" fill="hold" grpId="0" nodeType="afterEffect">
                                  <p:stCondLst>
                                    <p:cond delay="0"/>
                                  </p:stCondLst>
                                  <p:childTnLst>
                                    <p:set>
                                      <p:cBhvr>
                                        <p:cTn id="25" dur="1" fill="hold">
                                          <p:stCondLst>
                                            <p:cond delay="0"/>
                                          </p:stCondLst>
                                        </p:cTn>
                                        <p:tgtEl>
                                          <p:spTgt spid="269"/>
                                        </p:tgtEl>
                                        <p:attrNameLst>
                                          <p:attrName>style.visibility</p:attrName>
                                        </p:attrNameLst>
                                      </p:cBhvr>
                                      <p:to>
                                        <p:strVal val="visible"/>
                                      </p:to>
                                    </p:set>
                                    <p:animEffect transition="in" filter="fade">
                                      <p:cBhvr>
                                        <p:cTn id="26"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68" grpId="0" animBg="1"/>
      <p:bldP spid="269" grpId="0" animBg="1"/>
      <p:bldP spid="27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ítulo 6"/>
          <p:cNvSpPr>
            <a:spLocks noGrp="1"/>
          </p:cNvSpPr>
          <p:nvPr>
            <p:ph type="title"/>
          </p:nvPr>
        </p:nvSpPr>
        <p:spPr/>
        <p:txBody>
          <a:bodyPr/>
          <a:lstStyle/>
          <a:p>
            <a:r>
              <a:rPr lang="es-MX" dirty="0"/>
              <a:t>Esquema general de recuperación usando un índice</a:t>
            </a:r>
            <a:endParaRPr lang="es-PE" dirty="0"/>
          </a:p>
        </p:txBody>
      </p:sp>
      <p:pic>
        <p:nvPicPr>
          <p:cNvPr id="26626" name="Picture 2">
            <a:extLst>
              <a:ext uri="{FF2B5EF4-FFF2-40B4-BE49-F238E27FC236}">
                <a16:creationId xmlns:a16="http://schemas.microsoft.com/office/drawing/2014/main" id="{7E00F5F2-8956-4891-83F6-DD8C41128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689" y="990058"/>
            <a:ext cx="6655858" cy="390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097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PE" dirty="0"/>
              <a:t>Búsqueda por Similitud</a:t>
            </a:r>
          </a:p>
        </p:txBody>
      </p:sp>
    </p:spTree>
    <p:extLst>
      <p:ext uri="{BB962C8B-B14F-4D97-AF65-F5344CB8AC3E}">
        <p14:creationId xmlns:p14="http://schemas.microsoft.com/office/powerpoint/2010/main" val="4069515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2 CuadroTexto"/>
          <p:cNvSpPr txBox="1"/>
          <p:nvPr/>
        </p:nvSpPr>
        <p:spPr>
          <a:xfrm>
            <a:off x="3541616" y="1026297"/>
            <a:ext cx="1338828" cy="380873"/>
          </a:xfrm>
          <a:prstGeom prst="rect">
            <a:avLst/>
          </a:prstGeom>
          <a:noFill/>
        </p:spPr>
        <p:txBody>
          <a:bodyPr wrap="none" rtlCol="0">
            <a:spAutoFit/>
          </a:bodyPr>
          <a:lstStyle/>
          <a:p>
            <a:pPr defTabSz="685800" fontAlgn="base">
              <a:spcBef>
                <a:spcPct val="0"/>
              </a:spcBef>
              <a:spcAft>
                <a:spcPct val="0"/>
              </a:spcAft>
              <a:buClrTx/>
            </a:pPr>
            <a:r>
              <a:rPr lang="es-MX" sz="1875" b="1" kern="1200" dirty="0" err="1">
                <a:latin typeface="Monotype Corsiva" pitchFamily="66" charset="0"/>
                <a:ea typeface="+mn-ea"/>
                <a:cs typeface="Arial" pitchFamily="34" charset="0"/>
              </a:rPr>
              <a:t>Classification</a:t>
            </a:r>
            <a:endParaRPr lang="es-MX" sz="1875" b="1" kern="1200" dirty="0">
              <a:latin typeface="Monotype Corsiva" pitchFamily="66" charset="0"/>
              <a:ea typeface="+mn-ea"/>
              <a:cs typeface="Arial" pitchFamily="34" charset="0"/>
            </a:endParaRPr>
          </a:p>
        </p:txBody>
      </p:sp>
      <p:sp>
        <p:nvSpPr>
          <p:cNvPr id="14" name="13 CuadroTexto"/>
          <p:cNvSpPr txBox="1"/>
          <p:nvPr/>
        </p:nvSpPr>
        <p:spPr>
          <a:xfrm>
            <a:off x="5044783" y="1026298"/>
            <a:ext cx="1050288" cy="380873"/>
          </a:xfrm>
          <a:prstGeom prst="rect">
            <a:avLst/>
          </a:prstGeom>
          <a:noFill/>
        </p:spPr>
        <p:txBody>
          <a:bodyPr wrap="none" rtlCol="0">
            <a:spAutoFit/>
          </a:bodyPr>
          <a:lstStyle/>
          <a:p>
            <a:pPr defTabSz="685800" fontAlgn="base">
              <a:spcBef>
                <a:spcPct val="0"/>
              </a:spcBef>
              <a:spcAft>
                <a:spcPct val="0"/>
              </a:spcAft>
              <a:buClrTx/>
            </a:pPr>
            <a:r>
              <a:rPr lang="es-MX" sz="1875" b="1" kern="1200" dirty="0" err="1">
                <a:latin typeface="Monotype Corsiva" pitchFamily="66" charset="0"/>
                <a:ea typeface="+mn-ea"/>
                <a:cs typeface="Arial" pitchFamily="34" charset="0"/>
              </a:rPr>
              <a:t>Clustering</a:t>
            </a:r>
            <a:endParaRPr lang="es-MX" sz="1875" b="1" kern="1200" dirty="0">
              <a:latin typeface="Monotype Corsiva" pitchFamily="66" charset="0"/>
              <a:ea typeface="+mn-ea"/>
              <a:cs typeface="Arial" pitchFamily="34" charset="0"/>
            </a:endParaRPr>
          </a:p>
        </p:txBody>
      </p:sp>
      <p:grpSp>
        <p:nvGrpSpPr>
          <p:cNvPr id="63" name="62 Grupo"/>
          <p:cNvGrpSpPr/>
          <p:nvPr/>
        </p:nvGrpSpPr>
        <p:grpSpPr>
          <a:xfrm>
            <a:off x="4805970" y="3172352"/>
            <a:ext cx="1080120" cy="822678"/>
            <a:chOff x="4211960" y="3922603"/>
            <a:chExt cx="1440160" cy="1096904"/>
          </a:xfrm>
        </p:grpSpPr>
        <p:sp>
          <p:nvSpPr>
            <p:cNvPr id="21" name="20 Disco magnético"/>
            <p:cNvSpPr/>
            <p:nvPr/>
          </p:nvSpPr>
          <p:spPr>
            <a:xfrm>
              <a:off x="4211960" y="3922603"/>
              <a:ext cx="1440160" cy="1096904"/>
            </a:xfrm>
            <a:prstGeom prst="flowChartMagneticDisk">
              <a:avLst/>
            </a:prstGeom>
            <a:noFill/>
            <a:ln w="19050">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s-CL" sz="1500" kern="1200">
                <a:solidFill>
                  <a:srgbClr val="FFFFFF"/>
                </a:solidFill>
                <a:latin typeface="Monotype Corsiva" pitchFamily="66" charset="0"/>
                <a:cs typeface="Arial"/>
              </a:endParaRPr>
            </a:p>
          </p:txBody>
        </p:sp>
        <p:pic>
          <p:nvPicPr>
            <p:cNvPr id="22" name="21 Imagen" descr="ser2.png"/>
            <p:cNvPicPr>
              <a:picLocks noChangeAspect="1"/>
            </p:cNvPicPr>
            <p:nvPr/>
          </p:nvPicPr>
          <p:blipFill>
            <a:blip r:embed="rId3" cstate="print">
              <a:lum contrast="-30000"/>
            </a:blip>
            <a:stretch>
              <a:fillRect/>
            </a:stretch>
          </p:blipFill>
          <p:spPr>
            <a:xfrm>
              <a:off x="4293873" y="4319191"/>
              <a:ext cx="360040" cy="149421"/>
            </a:xfrm>
            <a:prstGeom prst="rect">
              <a:avLst/>
            </a:prstGeom>
          </p:spPr>
        </p:pic>
        <p:pic>
          <p:nvPicPr>
            <p:cNvPr id="23" name="22 Imagen" descr="ser2.png"/>
            <p:cNvPicPr>
              <a:picLocks noChangeAspect="1"/>
            </p:cNvPicPr>
            <p:nvPr/>
          </p:nvPicPr>
          <p:blipFill>
            <a:blip r:embed="rId4" cstate="print">
              <a:lum contrast="-30000"/>
            </a:blip>
            <a:stretch>
              <a:fillRect/>
            </a:stretch>
          </p:blipFill>
          <p:spPr>
            <a:xfrm>
              <a:off x="4306573" y="4731571"/>
              <a:ext cx="360040" cy="149420"/>
            </a:xfrm>
            <a:prstGeom prst="rect">
              <a:avLst/>
            </a:prstGeom>
          </p:spPr>
        </p:pic>
        <p:pic>
          <p:nvPicPr>
            <p:cNvPr id="24" name="23 Imagen" descr="ser2.png"/>
            <p:cNvPicPr>
              <a:picLocks noChangeAspect="1"/>
            </p:cNvPicPr>
            <p:nvPr/>
          </p:nvPicPr>
          <p:blipFill>
            <a:blip r:embed="rId5" cstate="print">
              <a:lum contrast="-30000"/>
            </a:blip>
            <a:stretch>
              <a:fillRect/>
            </a:stretch>
          </p:blipFill>
          <p:spPr>
            <a:xfrm>
              <a:off x="4438013" y="4011655"/>
              <a:ext cx="430565" cy="178689"/>
            </a:xfrm>
            <a:prstGeom prst="rect">
              <a:avLst/>
            </a:prstGeom>
          </p:spPr>
        </p:pic>
        <p:pic>
          <p:nvPicPr>
            <p:cNvPr id="25" name="24 Imagen" descr="ser2.png"/>
            <p:cNvPicPr>
              <a:picLocks noChangeAspect="1"/>
            </p:cNvPicPr>
            <p:nvPr/>
          </p:nvPicPr>
          <p:blipFill>
            <a:blip r:embed="rId6" cstate="print">
              <a:lum contrast="-30000"/>
            </a:blip>
            <a:stretch>
              <a:fillRect/>
            </a:stretch>
          </p:blipFill>
          <p:spPr>
            <a:xfrm>
              <a:off x="4728840" y="4798645"/>
              <a:ext cx="430565" cy="178689"/>
            </a:xfrm>
            <a:prstGeom prst="rect">
              <a:avLst/>
            </a:prstGeom>
          </p:spPr>
        </p:pic>
        <p:pic>
          <p:nvPicPr>
            <p:cNvPr id="26" name="25 Imagen" descr="ser2.png"/>
            <p:cNvPicPr>
              <a:picLocks noChangeAspect="1"/>
            </p:cNvPicPr>
            <p:nvPr/>
          </p:nvPicPr>
          <p:blipFill>
            <a:blip r:embed="rId7" cstate="print">
              <a:lum contrast="-30000"/>
            </a:blip>
            <a:stretch>
              <a:fillRect/>
            </a:stretch>
          </p:blipFill>
          <p:spPr>
            <a:xfrm>
              <a:off x="4533900" y="4538572"/>
              <a:ext cx="430565" cy="178689"/>
            </a:xfrm>
            <a:prstGeom prst="rect">
              <a:avLst/>
            </a:prstGeom>
          </p:spPr>
        </p:pic>
        <p:pic>
          <p:nvPicPr>
            <p:cNvPr id="27" name="26 Imagen" descr="ser2.png"/>
            <p:cNvPicPr>
              <a:picLocks noChangeAspect="1"/>
            </p:cNvPicPr>
            <p:nvPr/>
          </p:nvPicPr>
          <p:blipFill>
            <a:blip r:embed="rId8" cstate="print">
              <a:lum contrast="-30000"/>
            </a:blip>
            <a:stretch>
              <a:fillRect/>
            </a:stretch>
          </p:blipFill>
          <p:spPr>
            <a:xfrm>
              <a:off x="5133967" y="4646910"/>
              <a:ext cx="430565" cy="178689"/>
            </a:xfrm>
            <a:prstGeom prst="rect">
              <a:avLst/>
            </a:prstGeom>
          </p:spPr>
        </p:pic>
        <p:pic>
          <p:nvPicPr>
            <p:cNvPr id="28" name="27 Imagen" descr="ser2.png"/>
            <p:cNvPicPr>
              <a:picLocks noChangeAspect="1"/>
            </p:cNvPicPr>
            <p:nvPr/>
          </p:nvPicPr>
          <p:blipFill>
            <a:blip r:embed="rId9" cstate="print">
              <a:lum contrast="-30000"/>
            </a:blip>
            <a:stretch>
              <a:fillRect/>
            </a:stretch>
          </p:blipFill>
          <p:spPr>
            <a:xfrm>
              <a:off x="5013953" y="4080042"/>
              <a:ext cx="400042" cy="166022"/>
            </a:xfrm>
            <a:prstGeom prst="rect">
              <a:avLst/>
            </a:prstGeom>
          </p:spPr>
        </p:pic>
        <p:pic>
          <p:nvPicPr>
            <p:cNvPr id="29" name="28 Imagen" descr="ser2.png"/>
            <p:cNvPicPr>
              <a:picLocks noChangeAspect="1"/>
            </p:cNvPicPr>
            <p:nvPr/>
          </p:nvPicPr>
          <p:blipFill>
            <a:blip r:embed="rId10" cstate="print">
              <a:lum contrast="-30000"/>
            </a:blip>
            <a:stretch>
              <a:fillRect/>
            </a:stretch>
          </p:blipFill>
          <p:spPr>
            <a:xfrm>
              <a:off x="4747215" y="4319191"/>
              <a:ext cx="430565" cy="178689"/>
            </a:xfrm>
            <a:prstGeom prst="rect">
              <a:avLst/>
            </a:prstGeom>
          </p:spPr>
        </p:pic>
        <p:pic>
          <p:nvPicPr>
            <p:cNvPr id="30" name="29 Imagen" descr="ser2.png"/>
            <p:cNvPicPr>
              <a:picLocks noChangeAspect="1"/>
            </p:cNvPicPr>
            <p:nvPr/>
          </p:nvPicPr>
          <p:blipFill>
            <a:blip r:embed="rId11" cstate="print">
              <a:lum contrast="-30000"/>
            </a:blip>
            <a:stretch>
              <a:fillRect/>
            </a:stretch>
          </p:blipFill>
          <p:spPr>
            <a:xfrm flipH="1">
              <a:off x="5228580" y="4442230"/>
              <a:ext cx="360040" cy="149420"/>
            </a:xfrm>
            <a:prstGeom prst="rect">
              <a:avLst/>
            </a:prstGeom>
          </p:spPr>
        </p:pic>
      </p:grpSp>
      <p:sp>
        <p:nvSpPr>
          <p:cNvPr id="31" name="30 Rectángulo"/>
          <p:cNvSpPr/>
          <p:nvPr/>
        </p:nvSpPr>
        <p:spPr>
          <a:xfrm>
            <a:off x="3563832" y="2208084"/>
            <a:ext cx="3672408" cy="432048"/>
          </a:xfrm>
          <a:prstGeom prst="rect">
            <a:avLst/>
          </a:prstGeom>
          <a:noFill/>
          <a:ln w="76200" cmpd="dbl">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r>
              <a:rPr lang="es-MX" sz="1875" b="1" kern="1200" dirty="0" err="1">
                <a:solidFill>
                  <a:srgbClr val="000000"/>
                </a:solidFill>
                <a:latin typeface="Monotype Corsiva" pitchFamily="66" charset="0"/>
                <a:cs typeface="Arial"/>
              </a:rPr>
              <a:t>Similarity</a:t>
            </a:r>
            <a:r>
              <a:rPr lang="es-MX" sz="1875" b="1" kern="1200" dirty="0">
                <a:solidFill>
                  <a:srgbClr val="000000"/>
                </a:solidFill>
                <a:latin typeface="Monotype Corsiva" pitchFamily="66" charset="0"/>
                <a:cs typeface="Arial"/>
              </a:rPr>
              <a:t> </a:t>
            </a:r>
            <a:r>
              <a:rPr lang="es-MX" sz="1875" b="1" kern="1200" dirty="0" err="1">
                <a:solidFill>
                  <a:srgbClr val="000000"/>
                </a:solidFill>
                <a:latin typeface="Monotype Corsiva" pitchFamily="66" charset="0"/>
                <a:cs typeface="Arial"/>
              </a:rPr>
              <a:t>Search</a:t>
            </a:r>
            <a:r>
              <a:rPr lang="es-MX" sz="1875" b="1" kern="1200" dirty="0">
                <a:solidFill>
                  <a:srgbClr val="000000"/>
                </a:solidFill>
                <a:latin typeface="Monotype Corsiva" pitchFamily="66" charset="0"/>
                <a:cs typeface="Arial"/>
              </a:rPr>
              <a:t> </a:t>
            </a:r>
            <a:r>
              <a:rPr lang="es-MX" sz="1875" b="1" kern="1200" dirty="0" err="1">
                <a:solidFill>
                  <a:srgbClr val="000000"/>
                </a:solidFill>
                <a:latin typeface="Monotype Corsiva" pitchFamily="66" charset="0"/>
                <a:cs typeface="Arial"/>
              </a:rPr>
              <a:t>Engine</a:t>
            </a:r>
            <a:r>
              <a:rPr lang="es-MX" sz="1875" b="1" kern="1200" dirty="0">
                <a:solidFill>
                  <a:srgbClr val="000000"/>
                </a:solidFill>
                <a:latin typeface="Monotype Corsiva" pitchFamily="66" charset="0"/>
                <a:cs typeface="Arial"/>
              </a:rPr>
              <a:t> </a:t>
            </a:r>
          </a:p>
        </p:txBody>
      </p:sp>
      <p:sp>
        <p:nvSpPr>
          <p:cNvPr id="34" name="33 Flecha arriba y abajo"/>
          <p:cNvSpPr/>
          <p:nvPr/>
        </p:nvSpPr>
        <p:spPr>
          <a:xfrm>
            <a:off x="5238018" y="2748144"/>
            <a:ext cx="270030" cy="432048"/>
          </a:xfrm>
          <a:prstGeom prst="upDownArrow">
            <a:avLst>
              <a:gd name="adj1" fmla="val 3387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s-MX" sz="1500" kern="1200">
              <a:solidFill>
                <a:srgbClr val="FFFFFF"/>
              </a:solidFill>
              <a:latin typeface="Monotype Corsiva" pitchFamily="66" charset="0"/>
              <a:cs typeface="Arial"/>
            </a:endParaRPr>
          </a:p>
        </p:txBody>
      </p:sp>
      <p:cxnSp>
        <p:nvCxnSpPr>
          <p:cNvPr id="43" name="42 Conector recto de flecha"/>
          <p:cNvCxnSpPr/>
          <p:nvPr/>
        </p:nvCxnSpPr>
        <p:spPr>
          <a:xfrm flipH="1">
            <a:off x="5516554" y="1527170"/>
            <a:ext cx="2" cy="648072"/>
          </a:xfrm>
          <a:prstGeom prst="straightConnector1">
            <a:avLst/>
          </a:prstGeom>
          <a:ln w="28575">
            <a:solidFill>
              <a:schemeClr val="accent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49" name="48 Rectángulo"/>
          <p:cNvSpPr/>
          <p:nvPr/>
        </p:nvSpPr>
        <p:spPr>
          <a:xfrm>
            <a:off x="3563832" y="4367903"/>
            <a:ext cx="3672408" cy="421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r>
              <a:rPr lang="es-MX" sz="1875" kern="1200" dirty="0" err="1">
                <a:solidFill>
                  <a:srgbClr val="000000"/>
                </a:solidFill>
                <a:latin typeface="Monotype Corsiva" pitchFamily="66" charset="0"/>
                <a:cs typeface="Arial"/>
              </a:rPr>
              <a:t>Extraction</a:t>
            </a:r>
            <a:r>
              <a:rPr lang="es-MX" sz="1875" kern="1200" dirty="0">
                <a:solidFill>
                  <a:srgbClr val="000000"/>
                </a:solidFill>
                <a:latin typeface="Monotype Corsiva" pitchFamily="66" charset="0"/>
                <a:cs typeface="Arial"/>
              </a:rPr>
              <a:t>  and  Pre-</a:t>
            </a:r>
            <a:r>
              <a:rPr lang="es-MX" sz="1875" kern="1200" dirty="0" err="1">
                <a:solidFill>
                  <a:srgbClr val="000000"/>
                </a:solidFill>
                <a:latin typeface="Monotype Corsiva" pitchFamily="66" charset="0"/>
                <a:cs typeface="Arial"/>
              </a:rPr>
              <a:t>processing</a:t>
            </a:r>
            <a:endParaRPr lang="es-MX" sz="1875" kern="1200" dirty="0">
              <a:solidFill>
                <a:srgbClr val="000000"/>
              </a:solidFill>
              <a:latin typeface="Monotype Corsiva" pitchFamily="66" charset="0"/>
              <a:cs typeface="Arial"/>
            </a:endParaRPr>
          </a:p>
        </p:txBody>
      </p:sp>
      <p:grpSp>
        <p:nvGrpSpPr>
          <p:cNvPr id="50" name="49 Grupo"/>
          <p:cNvGrpSpPr/>
          <p:nvPr/>
        </p:nvGrpSpPr>
        <p:grpSpPr>
          <a:xfrm rot="10800000">
            <a:off x="4579482" y="4066059"/>
            <a:ext cx="1512169" cy="270030"/>
            <a:chOff x="2555776" y="2852936"/>
            <a:chExt cx="3111617" cy="598962"/>
          </a:xfrm>
        </p:grpSpPr>
        <p:cxnSp>
          <p:nvCxnSpPr>
            <p:cNvPr id="51" name="50 Conector recto de flecha"/>
            <p:cNvCxnSpPr/>
            <p:nvPr/>
          </p:nvCxnSpPr>
          <p:spPr>
            <a:xfrm>
              <a:off x="2555776" y="2852936"/>
              <a:ext cx="591337" cy="597549"/>
            </a:xfrm>
            <a:prstGeom prst="straightConnector1">
              <a:avLst/>
            </a:prstGeom>
            <a:ln w="28575">
              <a:solidFill>
                <a:schemeClr val="accent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52" name="51 Conector recto de flecha"/>
            <p:cNvCxnSpPr/>
            <p:nvPr/>
          </p:nvCxnSpPr>
          <p:spPr>
            <a:xfrm flipH="1">
              <a:off x="4947314" y="2874421"/>
              <a:ext cx="720079" cy="576064"/>
            </a:xfrm>
            <a:prstGeom prst="straightConnector1">
              <a:avLst/>
            </a:prstGeom>
            <a:ln w="28575">
              <a:solidFill>
                <a:schemeClr val="accent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53" name="52 Conector recto de flecha"/>
            <p:cNvCxnSpPr/>
            <p:nvPr/>
          </p:nvCxnSpPr>
          <p:spPr>
            <a:xfrm>
              <a:off x="2987824" y="2852936"/>
              <a:ext cx="591337" cy="597549"/>
            </a:xfrm>
            <a:prstGeom prst="straightConnector1">
              <a:avLst/>
            </a:prstGeom>
            <a:ln w="28575">
              <a:solidFill>
                <a:schemeClr val="accent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54" name="53 Conector recto de flecha"/>
            <p:cNvCxnSpPr/>
            <p:nvPr/>
          </p:nvCxnSpPr>
          <p:spPr>
            <a:xfrm flipH="1">
              <a:off x="4542972" y="2867450"/>
              <a:ext cx="720079" cy="576064"/>
            </a:xfrm>
            <a:prstGeom prst="straightConnector1">
              <a:avLst/>
            </a:prstGeom>
            <a:ln w="28575">
              <a:solidFill>
                <a:schemeClr val="accent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55" name="54 Conector recto de flecha"/>
            <p:cNvCxnSpPr/>
            <p:nvPr/>
          </p:nvCxnSpPr>
          <p:spPr>
            <a:xfrm>
              <a:off x="4226474" y="2924944"/>
              <a:ext cx="1" cy="526954"/>
            </a:xfrm>
            <a:prstGeom prst="straightConnector1">
              <a:avLst/>
            </a:prstGeom>
            <a:ln w="28575">
              <a:solidFill>
                <a:schemeClr val="accent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56" name="55 Conector recto de flecha"/>
            <p:cNvCxnSpPr/>
            <p:nvPr/>
          </p:nvCxnSpPr>
          <p:spPr>
            <a:xfrm>
              <a:off x="3923927" y="2924944"/>
              <a:ext cx="1" cy="526954"/>
            </a:xfrm>
            <a:prstGeom prst="straightConnector1">
              <a:avLst/>
            </a:prstGeom>
            <a:ln w="28575">
              <a:solidFill>
                <a:schemeClr val="accent1">
                  <a:lumMod val="50000"/>
                </a:schemeClr>
              </a:solidFill>
              <a:tailEnd type="arrow"/>
            </a:ln>
          </p:spPr>
          <p:style>
            <a:lnRef idx="1">
              <a:schemeClr val="dk1"/>
            </a:lnRef>
            <a:fillRef idx="0">
              <a:schemeClr val="dk1"/>
            </a:fillRef>
            <a:effectRef idx="0">
              <a:schemeClr val="dk1"/>
            </a:effectRef>
            <a:fontRef idx="minor">
              <a:schemeClr val="tx1"/>
            </a:fontRef>
          </p:style>
        </p:cxnSp>
      </p:grpSp>
      <p:cxnSp>
        <p:nvCxnSpPr>
          <p:cNvPr id="73" name="72 Conector recto de flecha"/>
          <p:cNvCxnSpPr/>
          <p:nvPr/>
        </p:nvCxnSpPr>
        <p:spPr>
          <a:xfrm flipH="1">
            <a:off x="4157898" y="1506006"/>
            <a:ext cx="2" cy="648072"/>
          </a:xfrm>
          <a:prstGeom prst="straightConnector1">
            <a:avLst/>
          </a:prstGeom>
          <a:ln w="28575">
            <a:solidFill>
              <a:schemeClr val="accent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32" name="13 CuadroTexto"/>
          <p:cNvSpPr txBox="1"/>
          <p:nvPr/>
        </p:nvSpPr>
        <p:spPr>
          <a:xfrm>
            <a:off x="6237194" y="941784"/>
            <a:ext cx="1016625" cy="669414"/>
          </a:xfrm>
          <a:prstGeom prst="rect">
            <a:avLst/>
          </a:prstGeom>
          <a:noFill/>
        </p:spPr>
        <p:txBody>
          <a:bodyPr wrap="none" rtlCol="0">
            <a:spAutoFit/>
          </a:bodyPr>
          <a:lstStyle/>
          <a:p>
            <a:pPr defTabSz="685800" fontAlgn="base">
              <a:spcBef>
                <a:spcPct val="0"/>
              </a:spcBef>
              <a:spcAft>
                <a:spcPct val="0"/>
              </a:spcAft>
              <a:buClrTx/>
            </a:pPr>
            <a:r>
              <a:rPr lang="es-MX" sz="1875" b="1" kern="1200" dirty="0" err="1">
                <a:latin typeface="Monotype Corsiva" pitchFamily="66" charset="0"/>
                <a:ea typeface="+mn-ea"/>
                <a:cs typeface="Arial" pitchFamily="34" charset="0"/>
              </a:rPr>
              <a:t>Anomaly</a:t>
            </a:r>
            <a:r>
              <a:rPr lang="es-MX" sz="1875" b="1" kern="1200" dirty="0">
                <a:latin typeface="Monotype Corsiva" pitchFamily="66" charset="0"/>
                <a:ea typeface="+mn-ea"/>
                <a:cs typeface="Arial" pitchFamily="34" charset="0"/>
              </a:rPr>
              <a:t> </a:t>
            </a:r>
          </a:p>
          <a:p>
            <a:pPr defTabSz="685800" fontAlgn="base">
              <a:spcBef>
                <a:spcPct val="0"/>
              </a:spcBef>
              <a:spcAft>
                <a:spcPct val="0"/>
              </a:spcAft>
              <a:buClrTx/>
            </a:pPr>
            <a:r>
              <a:rPr lang="es-MX" sz="1875" b="1" kern="1200" dirty="0" err="1">
                <a:latin typeface="Monotype Corsiva" pitchFamily="66" charset="0"/>
                <a:ea typeface="+mn-ea"/>
                <a:cs typeface="Arial" pitchFamily="34" charset="0"/>
              </a:rPr>
              <a:t>Detection</a:t>
            </a:r>
            <a:endParaRPr lang="es-MX" sz="1875" b="1" kern="1200" dirty="0">
              <a:latin typeface="Monotype Corsiva" pitchFamily="66" charset="0"/>
              <a:ea typeface="+mn-ea"/>
              <a:cs typeface="Arial" pitchFamily="34" charset="0"/>
            </a:endParaRPr>
          </a:p>
        </p:txBody>
      </p:sp>
      <p:cxnSp>
        <p:nvCxnSpPr>
          <p:cNvPr id="33" name="42 Conector recto de flecha"/>
          <p:cNvCxnSpPr/>
          <p:nvPr/>
        </p:nvCxnSpPr>
        <p:spPr>
          <a:xfrm flipH="1">
            <a:off x="6745507" y="1527170"/>
            <a:ext cx="2" cy="648072"/>
          </a:xfrm>
          <a:prstGeom prst="straightConnector1">
            <a:avLst/>
          </a:prstGeom>
          <a:ln w="28575">
            <a:solidFill>
              <a:schemeClr val="accent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7" name="Título 6"/>
          <p:cNvSpPr>
            <a:spLocks noGrp="1"/>
          </p:cNvSpPr>
          <p:nvPr>
            <p:ph type="title"/>
          </p:nvPr>
        </p:nvSpPr>
        <p:spPr/>
        <p:txBody>
          <a:bodyPr/>
          <a:lstStyle/>
          <a:p>
            <a:r>
              <a:rPr lang="es-PE" dirty="0"/>
              <a:t>Búsqueda por Similitud</a:t>
            </a:r>
          </a:p>
        </p:txBody>
      </p:sp>
      <p:sp>
        <p:nvSpPr>
          <p:cNvPr id="47" name="18 CuadroTexto"/>
          <p:cNvSpPr txBox="1"/>
          <p:nvPr/>
        </p:nvSpPr>
        <p:spPr>
          <a:xfrm>
            <a:off x="949828" y="1145966"/>
            <a:ext cx="1512168" cy="646331"/>
          </a:xfrm>
          <a:prstGeom prst="rect">
            <a:avLst/>
          </a:prstGeom>
          <a:solidFill>
            <a:srgbClr val="FFFFFF"/>
          </a:solidFill>
          <a:ln w="25400" cap="flat" cmpd="sng" algn="ctr">
            <a:solidFill>
              <a:srgbClr val="000000"/>
            </a:solidFill>
            <a:prstDash val="solid"/>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MX" sz="1800" b="0" i="0" u="none" strike="noStrike" kern="1200" cap="none" spc="0" normalizeH="0" baseline="0" noProof="0" dirty="0">
                <a:ln>
                  <a:noFill/>
                </a:ln>
                <a:solidFill>
                  <a:srgbClr val="000000"/>
                </a:solidFill>
                <a:effectLst/>
                <a:uLnTx/>
                <a:uFillTx/>
                <a:latin typeface="Monotype Corsiva" pitchFamily="66" charset="0"/>
                <a:ea typeface="+mn-ea"/>
                <a:cs typeface="Arial"/>
              </a:rPr>
              <a:t>Data </a:t>
            </a:r>
            <a:r>
              <a:rPr kumimoji="0" lang="es-MX" sz="1800" b="0" i="0" u="none" strike="noStrike" kern="1200" cap="none" spc="0" normalizeH="0" baseline="0" noProof="0" dirty="0" err="1">
                <a:ln>
                  <a:noFill/>
                </a:ln>
                <a:solidFill>
                  <a:srgbClr val="000000"/>
                </a:solidFill>
                <a:effectLst/>
                <a:uLnTx/>
                <a:uFillTx/>
                <a:latin typeface="Monotype Corsiva" pitchFamily="66" charset="0"/>
                <a:ea typeface="+mn-ea"/>
                <a:cs typeface="Arial"/>
              </a:rPr>
              <a:t>Mining</a:t>
            </a:r>
            <a:r>
              <a:rPr kumimoji="0" lang="es-MX" sz="1800" b="0" i="0" u="none" strike="noStrike" kern="1200" cap="none" spc="0" normalizeH="0" baseline="0" noProof="0" dirty="0">
                <a:ln>
                  <a:noFill/>
                </a:ln>
                <a:solidFill>
                  <a:srgbClr val="000000"/>
                </a:solidFill>
                <a:effectLst/>
                <a:uLnTx/>
                <a:uFillTx/>
                <a:latin typeface="Monotype Corsiva" pitchFamily="66" charset="0"/>
                <a:ea typeface="+mn-ea"/>
                <a:cs typeface="Arial"/>
              </a:rPr>
              <a:t> </a:t>
            </a:r>
            <a:r>
              <a:rPr kumimoji="0" lang="es-MX" sz="1800" b="0" i="0" u="none" strike="noStrike" kern="1200" cap="none" spc="0" normalizeH="0" baseline="0" noProof="0" dirty="0" err="1">
                <a:ln>
                  <a:noFill/>
                </a:ln>
                <a:solidFill>
                  <a:srgbClr val="000000"/>
                </a:solidFill>
                <a:effectLst/>
                <a:uLnTx/>
                <a:uFillTx/>
                <a:latin typeface="Monotype Corsiva" pitchFamily="66" charset="0"/>
                <a:ea typeface="+mn-ea"/>
                <a:cs typeface="Arial"/>
              </a:rPr>
              <a:t>Task</a:t>
            </a:r>
            <a:endParaRPr kumimoji="0" lang="es-MX" sz="1800" b="0" i="0" u="none" strike="noStrike" kern="1200" cap="none" spc="0" normalizeH="0" baseline="0" noProof="0" dirty="0">
              <a:ln>
                <a:noFill/>
              </a:ln>
              <a:solidFill>
                <a:srgbClr val="000000"/>
              </a:solidFill>
              <a:effectLst/>
              <a:uLnTx/>
              <a:uFillTx/>
              <a:latin typeface="Monotype Corsiva" pitchFamily="66" charset="0"/>
              <a:ea typeface="+mn-ea"/>
              <a:cs typeface="Arial"/>
            </a:endParaRPr>
          </a:p>
        </p:txBody>
      </p:sp>
      <p:sp>
        <p:nvSpPr>
          <p:cNvPr id="48" name="56 CuadroTexto"/>
          <p:cNvSpPr txBox="1"/>
          <p:nvPr/>
        </p:nvSpPr>
        <p:spPr>
          <a:xfrm>
            <a:off x="949828" y="2154078"/>
            <a:ext cx="1512168" cy="646331"/>
          </a:xfrm>
          <a:prstGeom prst="rect">
            <a:avLst/>
          </a:prstGeom>
          <a:solidFill>
            <a:srgbClr val="FFFFFF"/>
          </a:solidFill>
          <a:ln w="25400" cap="flat" cmpd="sng" algn="ctr">
            <a:solidFill>
              <a:srgbClr val="000000"/>
            </a:solidFill>
            <a:prstDash val="solid"/>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MX" sz="1800" b="0" i="0" u="none" strike="noStrike" kern="1200" cap="none" spc="0" normalizeH="0" baseline="0" noProof="0" dirty="0">
                <a:ln>
                  <a:noFill/>
                </a:ln>
                <a:solidFill>
                  <a:srgbClr val="000000"/>
                </a:solidFill>
                <a:effectLst/>
                <a:uLnTx/>
                <a:uFillTx/>
                <a:latin typeface="Monotype Corsiva" pitchFamily="66" charset="0"/>
                <a:ea typeface="+mn-ea"/>
                <a:cs typeface="Arial"/>
              </a:rPr>
              <a:t>Machine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s-MX" sz="1800" b="0" i="0" u="none" strike="noStrike" kern="1200" cap="none" spc="0" normalizeH="0" baseline="0" noProof="0" dirty="0" err="1">
                <a:ln>
                  <a:noFill/>
                </a:ln>
                <a:solidFill>
                  <a:srgbClr val="000000"/>
                </a:solidFill>
                <a:effectLst/>
                <a:uLnTx/>
                <a:uFillTx/>
                <a:latin typeface="Monotype Corsiva" pitchFamily="66" charset="0"/>
                <a:ea typeface="+mn-ea"/>
                <a:cs typeface="Arial"/>
              </a:rPr>
              <a:t>Learning</a:t>
            </a:r>
            <a:endParaRPr kumimoji="0" lang="es-MX" sz="1800" b="0" i="0" u="none" strike="noStrike" kern="1200" cap="none" spc="0" normalizeH="0" baseline="0" noProof="0" dirty="0">
              <a:ln>
                <a:noFill/>
              </a:ln>
              <a:solidFill>
                <a:srgbClr val="000000"/>
              </a:solidFill>
              <a:effectLst/>
              <a:uLnTx/>
              <a:uFillTx/>
              <a:latin typeface="Monotype Corsiva" pitchFamily="66" charset="0"/>
              <a:ea typeface="+mn-ea"/>
              <a:cs typeface="Arial"/>
            </a:endParaRPr>
          </a:p>
        </p:txBody>
      </p:sp>
      <p:sp>
        <p:nvSpPr>
          <p:cNvPr id="59" name="57 CuadroTexto"/>
          <p:cNvSpPr txBox="1"/>
          <p:nvPr/>
        </p:nvSpPr>
        <p:spPr>
          <a:xfrm>
            <a:off x="949828" y="4127608"/>
            <a:ext cx="1512168" cy="369332"/>
          </a:xfrm>
          <a:prstGeom prst="rect">
            <a:avLst/>
          </a:prstGeom>
          <a:solidFill>
            <a:srgbClr val="FFFFFF"/>
          </a:solidFill>
          <a:ln w="25400" cap="flat" cmpd="sng" algn="ctr">
            <a:solidFill>
              <a:srgbClr val="000000"/>
            </a:solidFill>
            <a:prstDash val="solid"/>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MX" sz="1800" b="0" i="0" u="none" strike="noStrike" kern="1200" cap="none" spc="0" normalizeH="0" baseline="0" noProof="0" dirty="0" err="1">
                <a:ln>
                  <a:noFill/>
                </a:ln>
                <a:solidFill>
                  <a:srgbClr val="000000"/>
                </a:solidFill>
                <a:effectLst/>
                <a:uLnTx/>
                <a:uFillTx/>
                <a:latin typeface="Monotype Corsiva" pitchFamily="66" charset="0"/>
                <a:ea typeface="+mn-ea"/>
                <a:cs typeface="Arial"/>
              </a:rPr>
              <a:t>others</a:t>
            </a:r>
            <a:endParaRPr kumimoji="0" lang="es-MX" sz="1800" b="0" i="0" u="none" strike="noStrike" kern="1200" cap="none" spc="0" normalizeH="0" baseline="0" noProof="0" dirty="0">
              <a:ln>
                <a:noFill/>
              </a:ln>
              <a:solidFill>
                <a:srgbClr val="000000"/>
              </a:solidFill>
              <a:effectLst/>
              <a:uLnTx/>
              <a:uFillTx/>
              <a:latin typeface="Monotype Corsiva" pitchFamily="66" charset="0"/>
              <a:ea typeface="+mn-ea"/>
              <a:cs typeface="Arial"/>
            </a:endParaRPr>
          </a:p>
        </p:txBody>
      </p:sp>
      <p:sp>
        <p:nvSpPr>
          <p:cNvPr id="60" name="41 CuadroTexto"/>
          <p:cNvSpPr txBox="1"/>
          <p:nvPr/>
        </p:nvSpPr>
        <p:spPr>
          <a:xfrm>
            <a:off x="949828" y="3156371"/>
            <a:ext cx="1512168" cy="646331"/>
          </a:xfrm>
          <a:prstGeom prst="rect">
            <a:avLst/>
          </a:prstGeom>
          <a:solidFill>
            <a:srgbClr val="FFFFFF"/>
          </a:solidFill>
          <a:ln w="25400" cap="flat" cmpd="sng" algn="ctr">
            <a:solidFill>
              <a:srgbClr val="000000"/>
            </a:solidFill>
            <a:prstDash val="solid"/>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MX" sz="1800" b="0" i="0" u="none" strike="noStrike" kern="1200" cap="none" spc="0" normalizeH="0" baseline="0" noProof="0" dirty="0" err="1">
                <a:ln>
                  <a:noFill/>
                </a:ln>
                <a:solidFill>
                  <a:srgbClr val="000000"/>
                </a:solidFill>
                <a:effectLst/>
                <a:uLnTx/>
                <a:uFillTx/>
                <a:latin typeface="Monotype Corsiva" pitchFamily="66" charset="0"/>
                <a:ea typeface="+mn-ea"/>
                <a:cs typeface="Arial"/>
              </a:rPr>
              <a:t>Pattern</a:t>
            </a:r>
            <a:r>
              <a:rPr kumimoji="0" lang="es-MX" sz="1800" b="0" i="0" u="none" strike="noStrike" kern="1200" cap="none" spc="0" normalizeH="0" baseline="0" noProof="0" dirty="0">
                <a:ln>
                  <a:noFill/>
                </a:ln>
                <a:solidFill>
                  <a:srgbClr val="000000"/>
                </a:solidFill>
                <a:effectLst/>
                <a:uLnTx/>
                <a:uFillTx/>
                <a:latin typeface="Monotype Corsiva" pitchFamily="66" charset="0"/>
                <a:ea typeface="+mn-ea"/>
                <a:cs typeface="Arial"/>
              </a:rPr>
              <a:t>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s-MX" sz="1800" b="0" i="0" u="none" strike="noStrike" kern="1200" cap="none" spc="0" normalizeH="0" baseline="0" noProof="0" dirty="0" err="1">
                <a:ln>
                  <a:noFill/>
                </a:ln>
                <a:solidFill>
                  <a:srgbClr val="000000"/>
                </a:solidFill>
                <a:effectLst/>
                <a:uLnTx/>
                <a:uFillTx/>
                <a:latin typeface="Monotype Corsiva" pitchFamily="66" charset="0"/>
                <a:ea typeface="+mn-ea"/>
                <a:cs typeface="Arial"/>
              </a:rPr>
              <a:t>Recognition</a:t>
            </a:r>
            <a:endParaRPr kumimoji="0" lang="es-MX" sz="1800" b="0" i="0" u="none" strike="noStrike" kern="1200" cap="none" spc="0" normalizeH="0" baseline="0" noProof="0" dirty="0">
              <a:ln>
                <a:noFill/>
              </a:ln>
              <a:solidFill>
                <a:srgbClr val="000000"/>
              </a:solidFill>
              <a:effectLst/>
              <a:uLnTx/>
              <a:uFillTx/>
              <a:latin typeface="Monotype Corsiva" pitchFamily="66" charset="0"/>
              <a:ea typeface="+mn-ea"/>
              <a:cs typeface="Arial"/>
            </a:endParaRPr>
          </a:p>
        </p:txBody>
      </p:sp>
      <p:sp>
        <p:nvSpPr>
          <p:cNvPr id="10" name="Llamada rectangular 9"/>
          <p:cNvSpPr/>
          <p:nvPr/>
        </p:nvSpPr>
        <p:spPr>
          <a:xfrm>
            <a:off x="640800" y="1000381"/>
            <a:ext cx="2202394" cy="3636419"/>
          </a:xfrm>
          <a:prstGeom prst="wedgeRectCallout">
            <a:avLst>
              <a:gd name="adj1" fmla="val 74146"/>
              <a:gd name="adj2" fmla="val -4242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89654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5"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p:cTn id="13" dur="500" decel="50000" fill="hold">
                                          <p:stCondLst>
                                            <p:cond delay="0"/>
                                          </p:stCondLst>
                                        </p:cTn>
                                        <p:tgtEl>
                                          <p:spTgt spid="50"/>
                                        </p:tgtEl>
                                        <p:attrNameLst>
                                          <p:attrName>style.rotation</p:attrName>
                                        </p:attrNameLst>
                                      </p:cBhvr>
                                      <p:tavLst>
                                        <p:tav tm="0">
                                          <p:val>
                                            <p:fltVal val="-90"/>
                                          </p:val>
                                        </p:tav>
                                        <p:tav tm="100000">
                                          <p:val>
                                            <p:fltVal val="0"/>
                                          </p:val>
                                        </p:tav>
                                      </p:tavLst>
                                    </p:anim>
                                    <p:anim calcmode="lin" valueType="num">
                                      <p:cBhvr>
                                        <p:cTn id="14" dur="500" decel="50000" fill="hold">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15" dur="500" accel="50000" fill="hold">
                                          <p:stCondLst>
                                            <p:cond delay="500"/>
                                          </p:stCondLst>
                                        </p:cTn>
                                        <p:tgtEl>
                                          <p:spTgt spid="50"/>
                                        </p:tgtEl>
                                        <p:attrNameLst>
                                          <p:attrName>ppt_w</p:attrName>
                                        </p:attrNameLst>
                                      </p:cBhvr>
                                      <p:tavLst>
                                        <p:tav tm="0">
                                          <p:val>
                                            <p:strVal val="#ppt_w*.05"/>
                                          </p:val>
                                        </p:tav>
                                        <p:tav tm="100000">
                                          <p:val>
                                            <p:strVal val="#ppt_w"/>
                                          </p:val>
                                        </p:tav>
                                      </p:tavLst>
                                    </p:anim>
                                    <p:anim calcmode="lin" valueType="num">
                                      <p:cBhvr>
                                        <p:cTn id="16" dur="1000" fill="hold"/>
                                        <p:tgtEl>
                                          <p:spTgt spid="50"/>
                                        </p:tgtEl>
                                        <p:attrNameLst>
                                          <p:attrName>ppt_h</p:attrName>
                                        </p:attrNameLst>
                                      </p:cBhvr>
                                      <p:tavLst>
                                        <p:tav tm="0">
                                          <p:val>
                                            <p:strVal val="#ppt_h"/>
                                          </p:val>
                                        </p:tav>
                                        <p:tav tm="100000">
                                          <p:val>
                                            <p:strVal val="#ppt_h"/>
                                          </p:val>
                                        </p:tav>
                                      </p:tavLst>
                                    </p:anim>
                                    <p:anim calcmode="lin" valueType="num">
                                      <p:cBhvr>
                                        <p:cTn id="17" dur="500" decel="50000" fill="hold">
                                          <p:stCondLst>
                                            <p:cond delay="0"/>
                                          </p:stCondLst>
                                        </p:cTn>
                                        <p:tgtEl>
                                          <p:spTgt spid="50"/>
                                        </p:tgtEl>
                                        <p:attrNameLst>
                                          <p:attrName>ppt_x</p:attrName>
                                        </p:attrNameLst>
                                      </p:cBhvr>
                                      <p:tavLst>
                                        <p:tav tm="0">
                                          <p:val>
                                            <p:strVal val="#ppt_x+.4"/>
                                          </p:val>
                                        </p:tav>
                                        <p:tav tm="100000">
                                          <p:val>
                                            <p:strVal val="#ppt_x"/>
                                          </p:val>
                                        </p:tav>
                                      </p:tavLst>
                                    </p:anim>
                                    <p:anim calcmode="lin" valueType="num">
                                      <p:cBhvr>
                                        <p:cTn id="18" dur="500" decel="50000" fill="hold">
                                          <p:stCondLst>
                                            <p:cond delay="0"/>
                                          </p:stCondLst>
                                        </p:cTn>
                                        <p:tgtEl>
                                          <p:spTgt spid="50"/>
                                        </p:tgtEl>
                                        <p:attrNameLst>
                                          <p:attrName>ppt_y</p:attrName>
                                        </p:attrNameLst>
                                      </p:cBhvr>
                                      <p:tavLst>
                                        <p:tav tm="0">
                                          <p:val>
                                            <p:strVal val="#ppt_y-.2"/>
                                          </p:val>
                                        </p:tav>
                                        <p:tav tm="100000">
                                          <p:val>
                                            <p:strVal val="#ppt_y+.1"/>
                                          </p:val>
                                        </p:tav>
                                      </p:tavLst>
                                    </p:anim>
                                    <p:anim calcmode="lin" valueType="num">
                                      <p:cBhvr>
                                        <p:cTn id="19" dur="500" accel="50000" fill="hold">
                                          <p:stCondLst>
                                            <p:cond delay="500"/>
                                          </p:stCondLst>
                                        </p:cTn>
                                        <p:tgtEl>
                                          <p:spTgt spid="50"/>
                                        </p:tgtEl>
                                        <p:attrNameLst>
                                          <p:attrName>ppt_y</p:attrName>
                                        </p:attrNameLst>
                                      </p:cBhvr>
                                      <p:tavLst>
                                        <p:tav tm="0">
                                          <p:val>
                                            <p:strVal val="#ppt_y+.1"/>
                                          </p:val>
                                        </p:tav>
                                        <p:tav tm="100000">
                                          <p:val>
                                            <p:strVal val="#ppt_y"/>
                                          </p:val>
                                        </p:tav>
                                      </p:tavLst>
                                    </p:anim>
                                    <p:animEffect transition="in" filter="fade">
                                      <p:cBhvr>
                                        <p:cTn id="20" dur="1000" decel="50000">
                                          <p:stCondLst>
                                            <p:cond delay="0"/>
                                          </p:stCondLst>
                                        </p:cTn>
                                        <p:tgtEl>
                                          <p:spTgt spid="50"/>
                                        </p:tgtEl>
                                      </p:cBhvr>
                                    </p:animEffect>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anim calcmode="lin" valueType="num">
                                      <p:cBhvr>
                                        <p:cTn id="25" dur="1000" fill="hold"/>
                                        <p:tgtEl>
                                          <p:spTgt spid="63"/>
                                        </p:tgtEl>
                                        <p:attrNameLst>
                                          <p:attrName>ppt_x</p:attrName>
                                        </p:attrNameLst>
                                      </p:cBhvr>
                                      <p:tavLst>
                                        <p:tav tm="0">
                                          <p:val>
                                            <p:strVal val="#ppt_x"/>
                                          </p:val>
                                        </p:tav>
                                        <p:tav tm="100000">
                                          <p:val>
                                            <p:strVal val="#ppt_x"/>
                                          </p:val>
                                        </p:tav>
                                      </p:tavLst>
                                    </p:anim>
                                    <p:anim calcmode="lin" valueType="num">
                                      <p:cBhvr>
                                        <p:cTn id="26"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par>
                                <p:cTn id="39" presetID="25"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p:cTn id="41"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42"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43"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44" dur="1000" fill="hold"/>
                                        <p:tgtEl>
                                          <p:spTgt spid="43"/>
                                        </p:tgtEl>
                                        <p:attrNameLst>
                                          <p:attrName>ppt_h</p:attrName>
                                        </p:attrNameLst>
                                      </p:cBhvr>
                                      <p:tavLst>
                                        <p:tav tm="0">
                                          <p:val>
                                            <p:strVal val="#ppt_h"/>
                                          </p:val>
                                        </p:tav>
                                        <p:tav tm="100000">
                                          <p:val>
                                            <p:strVal val="#ppt_h"/>
                                          </p:val>
                                        </p:tav>
                                      </p:tavLst>
                                    </p:anim>
                                    <p:anim calcmode="lin" valueType="num">
                                      <p:cBhvr>
                                        <p:cTn id="45"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46"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47"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48" dur="1000" decel="50000">
                                          <p:stCondLst>
                                            <p:cond delay="0"/>
                                          </p:stCondLst>
                                        </p:cTn>
                                        <p:tgtEl>
                                          <p:spTgt spid="43"/>
                                        </p:tgtEl>
                                      </p:cBhvr>
                                    </p:animEffect>
                                  </p:childTnLst>
                                </p:cTn>
                              </p:par>
                              <p:par>
                                <p:cTn id="49" presetID="25" presetClass="entr" presetSubtype="0" fill="hold" nodeType="withEffect">
                                  <p:stCondLst>
                                    <p:cond delay="0"/>
                                  </p:stCondLst>
                                  <p:childTnLst>
                                    <p:set>
                                      <p:cBhvr>
                                        <p:cTn id="50" dur="1" fill="hold">
                                          <p:stCondLst>
                                            <p:cond delay="0"/>
                                          </p:stCondLst>
                                        </p:cTn>
                                        <p:tgtEl>
                                          <p:spTgt spid="73"/>
                                        </p:tgtEl>
                                        <p:attrNameLst>
                                          <p:attrName>style.visibility</p:attrName>
                                        </p:attrNameLst>
                                      </p:cBhvr>
                                      <p:to>
                                        <p:strVal val="visible"/>
                                      </p:to>
                                    </p:set>
                                    <p:anim calcmode="lin" valueType="num">
                                      <p:cBhvr>
                                        <p:cTn id="51" dur="500" decel="50000" fill="hold">
                                          <p:stCondLst>
                                            <p:cond delay="0"/>
                                          </p:stCondLst>
                                        </p:cTn>
                                        <p:tgtEl>
                                          <p:spTgt spid="73"/>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73"/>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73"/>
                                        </p:tgtEl>
                                        <p:attrNameLst>
                                          <p:attrName>ppt_w</p:attrName>
                                        </p:attrNameLst>
                                      </p:cBhvr>
                                      <p:tavLst>
                                        <p:tav tm="0">
                                          <p:val>
                                            <p:strVal val="#ppt_w*.05"/>
                                          </p:val>
                                        </p:tav>
                                        <p:tav tm="100000">
                                          <p:val>
                                            <p:strVal val="#ppt_w"/>
                                          </p:val>
                                        </p:tav>
                                      </p:tavLst>
                                    </p:anim>
                                    <p:anim calcmode="lin" valueType="num">
                                      <p:cBhvr>
                                        <p:cTn id="54" dur="1000" fill="hold"/>
                                        <p:tgtEl>
                                          <p:spTgt spid="73"/>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73"/>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73"/>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73"/>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73"/>
                                        </p:tgtEl>
                                      </p:cBhvr>
                                    </p:animEffect>
                                  </p:childTnLst>
                                </p:cTn>
                              </p:par>
                              <p:par>
                                <p:cTn id="59" presetID="25"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p:cTn id="61" dur="500" decel="50000" fill="hold">
                                          <p:stCondLst>
                                            <p:cond delay="0"/>
                                          </p:stCondLst>
                                        </p:cTn>
                                        <p:tgtEl>
                                          <p:spTgt spid="31"/>
                                        </p:tgtEl>
                                        <p:attrNameLst>
                                          <p:attrName>style.rotation</p:attrName>
                                        </p:attrNameLst>
                                      </p:cBhvr>
                                      <p:tavLst>
                                        <p:tav tm="0">
                                          <p:val>
                                            <p:fltVal val="-90"/>
                                          </p:val>
                                        </p:tav>
                                        <p:tav tm="100000">
                                          <p:val>
                                            <p:fltVal val="0"/>
                                          </p:val>
                                        </p:tav>
                                      </p:tavLst>
                                    </p:anim>
                                    <p:anim calcmode="lin" valueType="num">
                                      <p:cBhvr>
                                        <p:cTn id="62" dur="500" decel="50000" fill="hold">
                                          <p:stCondLst>
                                            <p:cond delay="0"/>
                                          </p:stCondLst>
                                        </p:cTn>
                                        <p:tgtEl>
                                          <p:spTgt spid="31"/>
                                        </p:tgtEl>
                                        <p:attrNameLst>
                                          <p:attrName>ppt_w</p:attrName>
                                        </p:attrNameLst>
                                      </p:cBhvr>
                                      <p:tavLst>
                                        <p:tav tm="0">
                                          <p:val>
                                            <p:strVal val="#ppt_w"/>
                                          </p:val>
                                        </p:tav>
                                        <p:tav tm="100000">
                                          <p:val>
                                            <p:strVal val="#ppt_w*.05"/>
                                          </p:val>
                                        </p:tav>
                                      </p:tavLst>
                                    </p:anim>
                                    <p:anim calcmode="lin" valueType="num">
                                      <p:cBhvr>
                                        <p:cTn id="63" dur="500" accel="50000" fill="hold">
                                          <p:stCondLst>
                                            <p:cond delay="500"/>
                                          </p:stCondLst>
                                        </p:cTn>
                                        <p:tgtEl>
                                          <p:spTgt spid="31"/>
                                        </p:tgtEl>
                                        <p:attrNameLst>
                                          <p:attrName>ppt_w</p:attrName>
                                        </p:attrNameLst>
                                      </p:cBhvr>
                                      <p:tavLst>
                                        <p:tav tm="0">
                                          <p:val>
                                            <p:strVal val="#ppt_w*.05"/>
                                          </p:val>
                                        </p:tav>
                                        <p:tav tm="100000">
                                          <p:val>
                                            <p:strVal val="#ppt_w"/>
                                          </p:val>
                                        </p:tav>
                                      </p:tavLst>
                                    </p:anim>
                                    <p:anim calcmode="lin" valueType="num">
                                      <p:cBhvr>
                                        <p:cTn id="64" dur="1000" fill="hold"/>
                                        <p:tgtEl>
                                          <p:spTgt spid="31"/>
                                        </p:tgtEl>
                                        <p:attrNameLst>
                                          <p:attrName>ppt_h</p:attrName>
                                        </p:attrNameLst>
                                      </p:cBhvr>
                                      <p:tavLst>
                                        <p:tav tm="0">
                                          <p:val>
                                            <p:strVal val="#ppt_h"/>
                                          </p:val>
                                        </p:tav>
                                        <p:tav tm="100000">
                                          <p:val>
                                            <p:strVal val="#ppt_h"/>
                                          </p:val>
                                        </p:tav>
                                      </p:tavLst>
                                    </p:anim>
                                    <p:anim calcmode="lin" valueType="num">
                                      <p:cBhvr>
                                        <p:cTn id="65" dur="500" decel="50000" fill="hold">
                                          <p:stCondLst>
                                            <p:cond delay="0"/>
                                          </p:stCondLst>
                                        </p:cTn>
                                        <p:tgtEl>
                                          <p:spTgt spid="31"/>
                                        </p:tgtEl>
                                        <p:attrNameLst>
                                          <p:attrName>ppt_x</p:attrName>
                                        </p:attrNameLst>
                                      </p:cBhvr>
                                      <p:tavLst>
                                        <p:tav tm="0">
                                          <p:val>
                                            <p:strVal val="#ppt_x+.4"/>
                                          </p:val>
                                        </p:tav>
                                        <p:tav tm="100000">
                                          <p:val>
                                            <p:strVal val="#ppt_x"/>
                                          </p:val>
                                        </p:tav>
                                      </p:tavLst>
                                    </p:anim>
                                    <p:anim calcmode="lin" valueType="num">
                                      <p:cBhvr>
                                        <p:cTn id="66" dur="500" decel="50000" fill="hold">
                                          <p:stCondLst>
                                            <p:cond delay="0"/>
                                          </p:stCondLst>
                                        </p:cTn>
                                        <p:tgtEl>
                                          <p:spTgt spid="31"/>
                                        </p:tgtEl>
                                        <p:attrNameLst>
                                          <p:attrName>ppt_y</p:attrName>
                                        </p:attrNameLst>
                                      </p:cBhvr>
                                      <p:tavLst>
                                        <p:tav tm="0">
                                          <p:val>
                                            <p:strVal val="#ppt_y-.2"/>
                                          </p:val>
                                        </p:tav>
                                        <p:tav tm="100000">
                                          <p:val>
                                            <p:strVal val="#ppt_y+.1"/>
                                          </p:val>
                                        </p:tav>
                                      </p:tavLst>
                                    </p:anim>
                                    <p:anim calcmode="lin" valueType="num">
                                      <p:cBhvr>
                                        <p:cTn id="67" dur="500" accel="50000" fill="hold">
                                          <p:stCondLst>
                                            <p:cond delay="500"/>
                                          </p:stCondLst>
                                        </p:cTn>
                                        <p:tgtEl>
                                          <p:spTgt spid="31"/>
                                        </p:tgtEl>
                                        <p:attrNameLst>
                                          <p:attrName>ppt_y</p:attrName>
                                        </p:attrNameLst>
                                      </p:cBhvr>
                                      <p:tavLst>
                                        <p:tav tm="0">
                                          <p:val>
                                            <p:strVal val="#ppt_y+.1"/>
                                          </p:val>
                                        </p:tav>
                                        <p:tav tm="100000">
                                          <p:val>
                                            <p:strVal val="#ppt_y"/>
                                          </p:val>
                                        </p:tav>
                                      </p:tavLst>
                                    </p:anim>
                                    <p:animEffect transition="in" filter="fade">
                                      <p:cBhvr>
                                        <p:cTn id="68" dur="1000" decel="50000">
                                          <p:stCondLst>
                                            <p:cond delay="0"/>
                                          </p:stCondLst>
                                        </p:cTn>
                                        <p:tgtEl>
                                          <p:spTgt spid="31"/>
                                        </p:tgtEl>
                                      </p:cBhvr>
                                    </p:animEffect>
                                  </p:childTnLst>
                                </p:cTn>
                              </p:par>
                            </p:childTnLst>
                          </p:cTn>
                        </p:par>
                        <p:par>
                          <p:cTn id="69" fill="hold">
                            <p:stCondLst>
                              <p:cond delay="1000"/>
                            </p:stCondLst>
                            <p:childTnLst>
                              <p:par>
                                <p:cTn id="70" presetID="47" presetClass="entr" presetSubtype="0"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1000"/>
                                        <p:tgtEl>
                                          <p:spTgt spid="34"/>
                                        </p:tgtEl>
                                      </p:cBhvr>
                                    </p:animEffect>
                                    <p:anim calcmode="lin" valueType="num">
                                      <p:cBhvr>
                                        <p:cTn id="73" dur="1000" fill="hold"/>
                                        <p:tgtEl>
                                          <p:spTgt spid="34"/>
                                        </p:tgtEl>
                                        <p:attrNameLst>
                                          <p:attrName>ppt_x</p:attrName>
                                        </p:attrNameLst>
                                      </p:cBhvr>
                                      <p:tavLst>
                                        <p:tav tm="0">
                                          <p:val>
                                            <p:strVal val="#ppt_x"/>
                                          </p:val>
                                        </p:tav>
                                        <p:tav tm="100000">
                                          <p:val>
                                            <p:strVal val="#ppt_x"/>
                                          </p:val>
                                        </p:tav>
                                      </p:tavLst>
                                    </p:anim>
                                    <p:anim calcmode="lin" valueType="num">
                                      <p:cBhvr>
                                        <p:cTn id="74" dur="1000" fill="hold"/>
                                        <p:tgtEl>
                                          <p:spTgt spid="34"/>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anim calcmode="lin" valueType="num">
                                      <p:cBhvr>
                                        <p:cTn id="78" dur="1000" fill="hold"/>
                                        <p:tgtEl>
                                          <p:spTgt spid="32"/>
                                        </p:tgtEl>
                                        <p:attrNameLst>
                                          <p:attrName>ppt_x</p:attrName>
                                        </p:attrNameLst>
                                      </p:cBhvr>
                                      <p:tavLst>
                                        <p:tav tm="0">
                                          <p:val>
                                            <p:strVal val="#ppt_x"/>
                                          </p:val>
                                        </p:tav>
                                        <p:tav tm="100000">
                                          <p:val>
                                            <p:strVal val="#ppt_x"/>
                                          </p:val>
                                        </p:tav>
                                      </p:tavLst>
                                    </p:anim>
                                    <p:anim calcmode="lin" valueType="num">
                                      <p:cBhvr>
                                        <p:cTn id="79" dur="1000" fill="hold"/>
                                        <p:tgtEl>
                                          <p:spTgt spid="32"/>
                                        </p:tgtEl>
                                        <p:attrNameLst>
                                          <p:attrName>ppt_y</p:attrName>
                                        </p:attrNameLst>
                                      </p:cBhvr>
                                      <p:tavLst>
                                        <p:tav tm="0">
                                          <p:val>
                                            <p:strVal val="#ppt_y-.1"/>
                                          </p:val>
                                        </p:tav>
                                        <p:tav tm="100000">
                                          <p:val>
                                            <p:strVal val="#ppt_y"/>
                                          </p:val>
                                        </p:tav>
                                      </p:tavLst>
                                    </p:anim>
                                  </p:childTnLst>
                                </p:cTn>
                              </p:par>
                              <p:par>
                                <p:cTn id="80" presetID="25"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 calcmode="lin" valueType="num">
                                      <p:cBhvr>
                                        <p:cTn id="82" dur="500" decel="50000" fill="hold">
                                          <p:stCondLst>
                                            <p:cond delay="0"/>
                                          </p:stCondLst>
                                        </p:cTn>
                                        <p:tgtEl>
                                          <p:spTgt spid="33"/>
                                        </p:tgtEl>
                                        <p:attrNameLst>
                                          <p:attrName>style.rotation</p:attrName>
                                        </p:attrNameLst>
                                      </p:cBhvr>
                                      <p:tavLst>
                                        <p:tav tm="0">
                                          <p:val>
                                            <p:fltVal val="-90"/>
                                          </p:val>
                                        </p:tav>
                                        <p:tav tm="100000">
                                          <p:val>
                                            <p:fltVal val="0"/>
                                          </p:val>
                                        </p:tav>
                                      </p:tavLst>
                                    </p:anim>
                                    <p:anim calcmode="lin" valueType="num">
                                      <p:cBhvr>
                                        <p:cTn id="83" dur="500" decel="50000" fill="hold">
                                          <p:stCondLst>
                                            <p:cond delay="0"/>
                                          </p:stCondLst>
                                        </p:cTn>
                                        <p:tgtEl>
                                          <p:spTgt spid="33"/>
                                        </p:tgtEl>
                                        <p:attrNameLst>
                                          <p:attrName>ppt_w</p:attrName>
                                        </p:attrNameLst>
                                      </p:cBhvr>
                                      <p:tavLst>
                                        <p:tav tm="0">
                                          <p:val>
                                            <p:strVal val="#ppt_w"/>
                                          </p:val>
                                        </p:tav>
                                        <p:tav tm="100000">
                                          <p:val>
                                            <p:strVal val="#ppt_w*.05"/>
                                          </p:val>
                                        </p:tav>
                                      </p:tavLst>
                                    </p:anim>
                                    <p:anim calcmode="lin" valueType="num">
                                      <p:cBhvr>
                                        <p:cTn id="84" dur="500" accel="50000" fill="hold">
                                          <p:stCondLst>
                                            <p:cond delay="500"/>
                                          </p:stCondLst>
                                        </p:cTn>
                                        <p:tgtEl>
                                          <p:spTgt spid="33"/>
                                        </p:tgtEl>
                                        <p:attrNameLst>
                                          <p:attrName>ppt_w</p:attrName>
                                        </p:attrNameLst>
                                      </p:cBhvr>
                                      <p:tavLst>
                                        <p:tav tm="0">
                                          <p:val>
                                            <p:strVal val="#ppt_w*.05"/>
                                          </p:val>
                                        </p:tav>
                                        <p:tav tm="100000">
                                          <p:val>
                                            <p:strVal val="#ppt_w"/>
                                          </p:val>
                                        </p:tav>
                                      </p:tavLst>
                                    </p:anim>
                                    <p:anim calcmode="lin" valueType="num">
                                      <p:cBhvr>
                                        <p:cTn id="85" dur="1000" fill="hold"/>
                                        <p:tgtEl>
                                          <p:spTgt spid="33"/>
                                        </p:tgtEl>
                                        <p:attrNameLst>
                                          <p:attrName>ppt_h</p:attrName>
                                        </p:attrNameLst>
                                      </p:cBhvr>
                                      <p:tavLst>
                                        <p:tav tm="0">
                                          <p:val>
                                            <p:strVal val="#ppt_h"/>
                                          </p:val>
                                        </p:tav>
                                        <p:tav tm="100000">
                                          <p:val>
                                            <p:strVal val="#ppt_h"/>
                                          </p:val>
                                        </p:tav>
                                      </p:tavLst>
                                    </p:anim>
                                    <p:anim calcmode="lin" valueType="num">
                                      <p:cBhvr>
                                        <p:cTn id="86" dur="500" decel="50000" fill="hold">
                                          <p:stCondLst>
                                            <p:cond delay="0"/>
                                          </p:stCondLst>
                                        </p:cTn>
                                        <p:tgtEl>
                                          <p:spTgt spid="33"/>
                                        </p:tgtEl>
                                        <p:attrNameLst>
                                          <p:attrName>ppt_x</p:attrName>
                                        </p:attrNameLst>
                                      </p:cBhvr>
                                      <p:tavLst>
                                        <p:tav tm="0">
                                          <p:val>
                                            <p:strVal val="#ppt_x+.4"/>
                                          </p:val>
                                        </p:tav>
                                        <p:tav tm="100000">
                                          <p:val>
                                            <p:strVal val="#ppt_x"/>
                                          </p:val>
                                        </p:tav>
                                      </p:tavLst>
                                    </p:anim>
                                    <p:anim calcmode="lin" valueType="num">
                                      <p:cBhvr>
                                        <p:cTn id="87" dur="500" decel="50000" fill="hold">
                                          <p:stCondLst>
                                            <p:cond delay="0"/>
                                          </p:stCondLst>
                                        </p:cTn>
                                        <p:tgtEl>
                                          <p:spTgt spid="33"/>
                                        </p:tgtEl>
                                        <p:attrNameLst>
                                          <p:attrName>ppt_y</p:attrName>
                                        </p:attrNameLst>
                                      </p:cBhvr>
                                      <p:tavLst>
                                        <p:tav tm="0">
                                          <p:val>
                                            <p:strVal val="#ppt_y-.2"/>
                                          </p:val>
                                        </p:tav>
                                        <p:tav tm="100000">
                                          <p:val>
                                            <p:strVal val="#ppt_y+.1"/>
                                          </p:val>
                                        </p:tav>
                                      </p:tavLst>
                                    </p:anim>
                                    <p:anim calcmode="lin" valueType="num">
                                      <p:cBhvr>
                                        <p:cTn id="88" dur="500" accel="50000" fill="hold">
                                          <p:stCondLst>
                                            <p:cond delay="500"/>
                                          </p:stCondLst>
                                        </p:cTn>
                                        <p:tgtEl>
                                          <p:spTgt spid="33"/>
                                        </p:tgtEl>
                                        <p:attrNameLst>
                                          <p:attrName>ppt_y</p:attrName>
                                        </p:attrNameLst>
                                      </p:cBhvr>
                                      <p:tavLst>
                                        <p:tav tm="0">
                                          <p:val>
                                            <p:strVal val="#ppt_y+.1"/>
                                          </p:val>
                                        </p:tav>
                                        <p:tav tm="100000">
                                          <p:val>
                                            <p:strVal val="#ppt_y"/>
                                          </p:val>
                                        </p:tav>
                                      </p:tavLst>
                                    </p:anim>
                                    <p:animEffect transition="in" filter="fade">
                                      <p:cBhvr>
                                        <p:cTn id="89" dur="1000" decel="50000">
                                          <p:stCondLst>
                                            <p:cond delay="0"/>
                                          </p:stCondLst>
                                        </p:cTn>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25" presetClass="entr" presetSubtype="0" fill="hold" grpId="0" nodeType="clickEffect">
                                  <p:stCondLst>
                                    <p:cond delay="0"/>
                                  </p:stCondLst>
                                  <p:childTnLst>
                                    <p:set>
                                      <p:cBhvr>
                                        <p:cTn id="93" dur="1" fill="hold">
                                          <p:stCondLst>
                                            <p:cond delay="0"/>
                                          </p:stCondLst>
                                        </p:cTn>
                                        <p:tgtEl>
                                          <p:spTgt spid="47"/>
                                        </p:tgtEl>
                                        <p:attrNameLst>
                                          <p:attrName>style.visibility</p:attrName>
                                        </p:attrNameLst>
                                      </p:cBhvr>
                                      <p:to>
                                        <p:strVal val="visible"/>
                                      </p:to>
                                    </p:set>
                                    <p:anim calcmode="lin" valueType="num">
                                      <p:cBhvr>
                                        <p:cTn id="94" dur="500" decel="50000" fill="hold">
                                          <p:stCondLst>
                                            <p:cond delay="0"/>
                                          </p:stCondLst>
                                        </p:cTn>
                                        <p:tgtEl>
                                          <p:spTgt spid="47"/>
                                        </p:tgtEl>
                                        <p:attrNameLst>
                                          <p:attrName>style.rotation</p:attrName>
                                        </p:attrNameLst>
                                      </p:cBhvr>
                                      <p:tavLst>
                                        <p:tav tm="0">
                                          <p:val>
                                            <p:fltVal val="-90"/>
                                          </p:val>
                                        </p:tav>
                                        <p:tav tm="100000">
                                          <p:val>
                                            <p:fltVal val="0"/>
                                          </p:val>
                                        </p:tav>
                                      </p:tavLst>
                                    </p:anim>
                                    <p:anim calcmode="lin" valueType="num">
                                      <p:cBhvr>
                                        <p:cTn id="95" dur="500" decel="50000" fill="hold">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96" dur="500" accel="50000" fill="hold">
                                          <p:stCondLst>
                                            <p:cond delay="500"/>
                                          </p:stCondLst>
                                        </p:cTn>
                                        <p:tgtEl>
                                          <p:spTgt spid="47"/>
                                        </p:tgtEl>
                                        <p:attrNameLst>
                                          <p:attrName>ppt_w</p:attrName>
                                        </p:attrNameLst>
                                      </p:cBhvr>
                                      <p:tavLst>
                                        <p:tav tm="0">
                                          <p:val>
                                            <p:strVal val="#ppt_w*.05"/>
                                          </p:val>
                                        </p:tav>
                                        <p:tav tm="100000">
                                          <p:val>
                                            <p:strVal val="#ppt_w"/>
                                          </p:val>
                                        </p:tav>
                                      </p:tavLst>
                                    </p:anim>
                                    <p:anim calcmode="lin" valueType="num">
                                      <p:cBhvr>
                                        <p:cTn id="97" dur="1000" fill="hold"/>
                                        <p:tgtEl>
                                          <p:spTgt spid="47"/>
                                        </p:tgtEl>
                                        <p:attrNameLst>
                                          <p:attrName>ppt_h</p:attrName>
                                        </p:attrNameLst>
                                      </p:cBhvr>
                                      <p:tavLst>
                                        <p:tav tm="0">
                                          <p:val>
                                            <p:strVal val="#ppt_h"/>
                                          </p:val>
                                        </p:tav>
                                        <p:tav tm="100000">
                                          <p:val>
                                            <p:strVal val="#ppt_h"/>
                                          </p:val>
                                        </p:tav>
                                      </p:tavLst>
                                    </p:anim>
                                    <p:anim calcmode="lin" valueType="num">
                                      <p:cBhvr>
                                        <p:cTn id="98" dur="500" decel="50000" fill="hold">
                                          <p:stCondLst>
                                            <p:cond delay="0"/>
                                          </p:stCondLst>
                                        </p:cTn>
                                        <p:tgtEl>
                                          <p:spTgt spid="47"/>
                                        </p:tgtEl>
                                        <p:attrNameLst>
                                          <p:attrName>ppt_x</p:attrName>
                                        </p:attrNameLst>
                                      </p:cBhvr>
                                      <p:tavLst>
                                        <p:tav tm="0">
                                          <p:val>
                                            <p:strVal val="#ppt_x+.4"/>
                                          </p:val>
                                        </p:tav>
                                        <p:tav tm="100000">
                                          <p:val>
                                            <p:strVal val="#ppt_x"/>
                                          </p:val>
                                        </p:tav>
                                      </p:tavLst>
                                    </p:anim>
                                    <p:anim calcmode="lin" valueType="num">
                                      <p:cBhvr>
                                        <p:cTn id="99" dur="500" decel="50000" fill="hold">
                                          <p:stCondLst>
                                            <p:cond delay="0"/>
                                          </p:stCondLst>
                                        </p:cTn>
                                        <p:tgtEl>
                                          <p:spTgt spid="47"/>
                                        </p:tgtEl>
                                        <p:attrNameLst>
                                          <p:attrName>ppt_y</p:attrName>
                                        </p:attrNameLst>
                                      </p:cBhvr>
                                      <p:tavLst>
                                        <p:tav tm="0">
                                          <p:val>
                                            <p:strVal val="#ppt_y-.2"/>
                                          </p:val>
                                        </p:tav>
                                        <p:tav tm="100000">
                                          <p:val>
                                            <p:strVal val="#ppt_y+.1"/>
                                          </p:val>
                                        </p:tav>
                                      </p:tavLst>
                                    </p:anim>
                                    <p:anim calcmode="lin" valueType="num">
                                      <p:cBhvr>
                                        <p:cTn id="100" dur="500" accel="50000" fill="hold">
                                          <p:stCondLst>
                                            <p:cond delay="500"/>
                                          </p:stCondLst>
                                        </p:cTn>
                                        <p:tgtEl>
                                          <p:spTgt spid="47"/>
                                        </p:tgtEl>
                                        <p:attrNameLst>
                                          <p:attrName>ppt_y</p:attrName>
                                        </p:attrNameLst>
                                      </p:cBhvr>
                                      <p:tavLst>
                                        <p:tav tm="0">
                                          <p:val>
                                            <p:strVal val="#ppt_y+.1"/>
                                          </p:val>
                                        </p:tav>
                                        <p:tav tm="100000">
                                          <p:val>
                                            <p:strVal val="#ppt_y"/>
                                          </p:val>
                                        </p:tav>
                                      </p:tavLst>
                                    </p:anim>
                                    <p:animEffect transition="in" filter="fade">
                                      <p:cBhvr>
                                        <p:cTn id="101" dur="1000" decel="50000">
                                          <p:stCondLst>
                                            <p:cond delay="0"/>
                                          </p:stCondLst>
                                        </p:cTn>
                                        <p:tgtEl>
                                          <p:spTgt spid="47"/>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10"/>
                                        </p:tgtEl>
                                        <p:attrNameLst>
                                          <p:attrName>style.visibility</p:attrName>
                                        </p:attrNameLst>
                                      </p:cBhvr>
                                      <p:to>
                                        <p:strVal val="visible"/>
                                      </p:to>
                                    </p:set>
                                    <p:animEffect transition="in" filter="wipe(down)">
                                      <p:cBhvr>
                                        <p:cTn id="104" dur="500"/>
                                        <p:tgtEl>
                                          <p:spTgt spid="10"/>
                                        </p:tgtEl>
                                      </p:cBhvr>
                                    </p:animEffect>
                                  </p:childTnLst>
                                </p:cTn>
                              </p:par>
                            </p:childTnLst>
                          </p:cTn>
                        </p:par>
                        <p:par>
                          <p:cTn id="105" fill="hold">
                            <p:stCondLst>
                              <p:cond delay="1000"/>
                            </p:stCondLst>
                            <p:childTnLst>
                              <p:par>
                                <p:cTn id="106" presetID="25" presetClass="entr" presetSubtype="0" fill="hold" grpId="0" nodeType="afterEffect">
                                  <p:stCondLst>
                                    <p:cond delay="0"/>
                                  </p:stCondLst>
                                  <p:childTnLst>
                                    <p:set>
                                      <p:cBhvr>
                                        <p:cTn id="107" dur="1" fill="hold">
                                          <p:stCondLst>
                                            <p:cond delay="0"/>
                                          </p:stCondLst>
                                        </p:cTn>
                                        <p:tgtEl>
                                          <p:spTgt spid="48"/>
                                        </p:tgtEl>
                                        <p:attrNameLst>
                                          <p:attrName>style.visibility</p:attrName>
                                        </p:attrNameLst>
                                      </p:cBhvr>
                                      <p:to>
                                        <p:strVal val="visible"/>
                                      </p:to>
                                    </p:set>
                                    <p:anim calcmode="lin" valueType="num">
                                      <p:cBhvr>
                                        <p:cTn id="108" dur="500" decel="50000" fill="hold">
                                          <p:stCondLst>
                                            <p:cond delay="0"/>
                                          </p:stCondLst>
                                        </p:cTn>
                                        <p:tgtEl>
                                          <p:spTgt spid="48"/>
                                        </p:tgtEl>
                                        <p:attrNameLst>
                                          <p:attrName>style.rotation</p:attrName>
                                        </p:attrNameLst>
                                      </p:cBhvr>
                                      <p:tavLst>
                                        <p:tav tm="0">
                                          <p:val>
                                            <p:fltVal val="-90"/>
                                          </p:val>
                                        </p:tav>
                                        <p:tav tm="100000">
                                          <p:val>
                                            <p:fltVal val="0"/>
                                          </p:val>
                                        </p:tav>
                                      </p:tavLst>
                                    </p:anim>
                                    <p:anim calcmode="lin" valueType="num">
                                      <p:cBhvr>
                                        <p:cTn id="109" dur="500" decel="50000" fill="hold">
                                          <p:stCondLst>
                                            <p:cond delay="0"/>
                                          </p:stCondLst>
                                        </p:cTn>
                                        <p:tgtEl>
                                          <p:spTgt spid="48"/>
                                        </p:tgtEl>
                                        <p:attrNameLst>
                                          <p:attrName>ppt_w</p:attrName>
                                        </p:attrNameLst>
                                      </p:cBhvr>
                                      <p:tavLst>
                                        <p:tav tm="0">
                                          <p:val>
                                            <p:strVal val="#ppt_w"/>
                                          </p:val>
                                        </p:tav>
                                        <p:tav tm="100000">
                                          <p:val>
                                            <p:strVal val="#ppt_w*.05"/>
                                          </p:val>
                                        </p:tav>
                                      </p:tavLst>
                                    </p:anim>
                                    <p:anim calcmode="lin" valueType="num">
                                      <p:cBhvr>
                                        <p:cTn id="110" dur="500" accel="50000" fill="hold">
                                          <p:stCondLst>
                                            <p:cond delay="500"/>
                                          </p:stCondLst>
                                        </p:cTn>
                                        <p:tgtEl>
                                          <p:spTgt spid="48"/>
                                        </p:tgtEl>
                                        <p:attrNameLst>
                                          <p:attrName>ppt_w</p:attrName>
                                        </p:attrNameLst>
                                      </p:cBhvr>
                                      <p:tavLst>
                                        <p:tav tm="0">
                                          <p:val>
                                            <p:strVal val="#ppt_w*.05"/>
                                          </p:val>
                                        </p:tav>
                                        <p:tav tm="100000">
                                          <p:val>
                                            <p:strVal val="#ppt_w"/>
                                          </p:val>
                                        </p:tav>
                                      </p:tavLst>
                                    </p:anim>
                                    <p:anim calcmode="lin" valueType="num">
                                      <p:cBhvr>
                                        <p:cTn id="111" dur="1000" fill="hold"/>
                                        <p:tgtEl>
                                          <p:spTgt spid="48"/>
                                        </p:tgtEl>
                                        <p:attrNameLst>
                                          <p:attrName>ppt_h</p:attrName>
                                        </p:attrNameLst>
                                      </p:cBhvr>
                                      <p:tavLst>
                                        <p:tav tm="0">
                                          <p:val>
                                            <p:strVal val="#ppt_h"/>
                                          </p:val>
                                        </p:tav>
                                        <p:tav tm="100000">
                                          <p:val>
                                            <p:strVal val="#ppt_h"/>
                                          </p:val>
                                        </p:tav>
                                      </p:tavLst>
                                    </p:anim>
                                    <p:anim calcmode="lin" valueType="num">
                                      <p:cBhvr>
                                        <p:cTn id="112" dur="500" decel="50000" fill="hold">
                                          <p:stCondLst>
                                            <p:cond delay="0"/>
                                          </p:stCondLst>
                                        </p:cTn>
                                        <p:tgtEl>
                                          <p:spTgt spid="48"/>
                                        </p:tgtEl>
                                        <p:attrNameLst>
                                          <p:attrName>ppt_x</p:attrName>
                                        </p:attrNameLst>
                                      </p:cBhvr>
                                      <p:tavLst>
                                        <p:tav tm="0">
                                          <p:val>
                                            <p:strVal val="#ppt_x+.4"/>
                                          </p:val>
                                        </p:tav>
                                        <p:tav tm="100000">
                                          <p:val>
                                            <p:strVal val="#ppt_x"/>
                                          </p:val>
                                        </p:tav>
                                      </p:tavLst>
                                    </p:anim>
                                    <p:anim calcmode="lin" valueType="num">
                                      <p:cBhvr>
                                        <p:cTn id="113" dur="500" decel="50000" fill="hold">
                                          <p:stCondLst>
                                            <p:cond delay="0"/>
                                          </p:stCondLst>
                                        </p:cTn>
                                        <p:tgtEl>
                                          <p:spTgt spid="48"/>
                                        </p:tgtEl>
                                        <p:attrNameLst>
                                          <p:attrName>ppt_y</p:attrName>
                                        </p:attrNameLst>
                                      </p:cBhvr>
                                      <p:tavLst>
                                        <p:tav tm="0">
                                          <p:val>
                                            <p:strVal val="#ppt_y-.2"/>
                                          </p:val>
                                        </p:tav>
                                        <p:tav tm="100000">
                                          <p:val>
                                            <p:strVal val="#ppt_y+.1"/>
                                          </p:val>
                                        </p:tav>
                                      </p:tavLst>
                                    </p:anim>
                                    <p:anim calcmode="lin" valueType="num">
                                      <p:cBhvr>
                                        <p:cTn id="114" dur="500" accel="50000" fill="hold">
                                          <p:stCondLst>
                                            <p:cond delay="500"/>
                                          </p:stCondLst>
                                        </p:cTn>
                                        <p:tgtEl>
                                          <p:spTgt spid="48"/>
                                        </p:tgtEl>
                                        <p:attrNameLst>
                                          <p:attrName>ppt_y</p:attrName>
                                        </p:attrNameLst>
                                      </p:cBhvr>
                                      <p:tavLst>
                                        <p:tav tm="0">
                                          <p:val>
                                            <p:strVal val="#ppt_y+.1"/>
                                          </p:val>
                                        </p:tav>
                                        <p:tav tm="100000">
                                          <p:val>
                                            <p:strVal val="#ppt_y"/>
                                          </p:val>
                                        </p:tav>
                                      </p:tavLst>
                                    </p:anim>
                                    <p:animEffect transition="in" filter="fade">
                                      <p:cBhvr>
                                        <p:cTn id="115" dur="1000" decel="50000">
                                          <p:stCondLst>
                                            <p:cond delay="0"/>
                                          </p:stCondLst>
                                        </p:cTn>
                                        <p:tgtEl>
                                          <p:spTgt spid="48"/>
                                        </p:tgtEl>
                                      </p:cBhvr>
                                    </p:animEffect>
                                  </p:childTnLst>
                                </p:cTn>
                              </p:par>
                            </p:childTnLst>
                          </p:cTn>
                        </p:par>
                        <p:par>
                          <p:cTn id="116" fill="hold">
                            <p:stCondLst>
                              <p:cond delay="2000"/>
                            </p:stCondLst>
                            <p:childTnLst>
                              <p:par>
                                <p:cTn id="117" presetID="25" presetClass="entr" presetSubtype="0" fill="hold" grpId="0" nodeType="afterEffect">
                                  <p:stCondLst>
                                    <p:cond delay="0"/>
                                  </p:stCondLst>
                                  <p:childTnLst>
                                    <p:set>
                                      <p:cBhvr>
                                        <p:cTn id="118" dur="1" fill="hold">
                                          <p:stCondLst>
                                            <p:cond delay="0"/>
                                          </p:stCondLst>
                                        </p:cTn>
                                        <p:tgtEl>
                                          <p:spTgt spid="60"/>
                                        </p:tgtEl>
                                        <p:attrNameLst>
                                          <p:attrName>style.visibility</p:attrName>
                                        </p:attrNameLst>
                                      </p:cBhvr>
                                      <p:to>
                                        <p:strVal val="visible"/>
                                      </p:to>
                                    </p:set>
                                    <p:anim calcmode="lin" valueType="num">
                                      <p:cBhvr>
                                        <p:cTn id="119" dur="500" decel="50000" fill="hold">
                                          <p:stCondLst>
                                            <p:cond delay="0"/>
                                          </p:stCondLst>
                                        </p:cTn>
                                        <p:tgtEl>
                                          <p:spTgt spid="60"/>
                                        </p:tgtEl>
                                        <p:attrNameLst>
                                          <p:attrName>style.rotation</p:attrName>
                                        </p:attrNameLst>
                                      </p:cBhvr>
                                      <p:tavLst>
                                        <p:tav tm="0">
                                          <p:val>
                                            <p:fltVal val="-90"/>
                                          </p:val>
                                        </p:tav>
                                        <p:tav tm="100000">
                                          <p:val>
                                            <p:fltVal val="0"/>
                                          </p:val>
                                        </p:tav>
                                      </p:tavLst>
                                    </p:anim>
                                    <p:anim calcmode="lin" valueType="num">
                                      <p:cBhvr>
                                        <p:cTn id="120" dur="500" decel="50000" fill="hold">
                                          <p:stCondLst>
                                            <p:cond delay="0"/>
                                          </p:stCondLst>
                                        </p:cTn>
                                        <p:tgtEl>
                                          <p:spTgt spid="60"/>
                                        </p:tgtEl>
                                        <p:attrNameLst>
                                          <p:attrName>ppt_w</p:attrName>
                                        </p:attrNameLst>
                                      </p:cBhvr>
                                      <p:tavLst>
                                        <p:tav tm="0">
                                          <p:val>
                                            <p:strVal val="#ppt_w"/>
                                          </p:val>
                                        </p:tav>
                                        <p:tav tm="100000">
                                          <p:val>
                                            <p:strVal val="#ppt_w*.05"/>
                                          </p:val>
                                        </p:tav>
                                      </p:tavLst>
                                    </p:anim>
                                    <p:anim calcmode="lin" valueType="num">
                                      <p:cBhvr>
                                        <p:cTn id="121" dur="500" accel="50000" fill="hold">
                                          <p:stCondLst>
                                            <p:cond delay="500"/>
                                          </p:stCondLst>
                                        </p:cTn>
                                        <p:tgtEl>
                                          <p:spTgt spid="60"/>
                                        </p:tgtEl>
                                        <p:attrNameLst>
                                          <p:attrName>ppt_w</p:attrName>
                                        </p:attrNameLst>
                                      </p:cBhvr>
                                      <p:tavLst>
                                        <p:tav tm="0">
                                          <p:val>
                                            <p:strVal val="#ppt_w*.05"/>
                                          </p:val>
                                        </p:tav>
                                        <p:tav tm="100000">
                                          <p:val>
                                            <p:strVal val="#ppt_w"/>
                                          </p:val>
                                        </p:tav>
                                      </p:tavLst>
                                    </p:anim>
                                    <p:anim calcmode="lin" valueType="num">
                                      <p:cBhvr>
                                        <p:cTn id="122" dur="1000" fill="hold"/>
                                        <p:tgtEl>
                                          <p:spTgt spid="60"/>
                                        </p:tgtEl>
                                        <p:attrNameLst>
                                          <p:attrName>ppt_h</p:attrName>
                                        </p:attrNameLst>
                                      </p:cBhvr>
                                      <p:tavLst>
                                        <p:tav tm="0">
                                          <p:val>
                                            <p:strVal val="#ppt_h"/>
                                          </p:val>
                                        </p:tav>
                                        <p:tav tm="100000">
                                          <p:val>
                                            <p:strVal val="#ppt_h"/>
                                          </p:val>
                                        </p:tav>
                                      </p:tavLst>
                                    </p:anim>
                                    <p:anim calcmode="lin" valueType="num">
                                      <p:cBhvr>
                                        <p:cTn id="123" dur="500" decel="50000" fill="hold">
                                          <p:stCondLst>
                                            <p:cond delay="0"/>
                                          </p:stCondLst>
                                        </p:cTn>
                                        <p:tgtEl>
                                          <p:spTgt spid="60"/>
                                        </p:tgtEl>
                                        <p:attrNameLst>
                                          <p:attrName>ppt_x</p:attrName>
                                        </p:attrNameLst>
                                      </p:cBhvr>
                                      <p:tavLst>
                                        <p:tav tm="0">
                                          <p:val>
                                            <p:strVal val="#ppt_x+.4"/>
                                          </p:val>
                                        </p:tav>
                                        <p:tav tm="100000">
                                          <p:val>
                                            <p:strVal val="#ppt_x"/>
                                          </p:val>
                                        </p:tav>
                                      </p:tavLst>
                                    </p:anim>
                                    <p:anim calcmode="lin" valueType="num">
                                      <p:cBhvr>
                                        <p:cTn id="124" dur="500" decel="50000" fill="hold">
                                          <p:stCondLst>
                                            <p:cond delay="0"/>
                                          </p:stCondLst>
                                        </p:cTn>
                                        <p:tgtEl>
                                          <p:spTgt spid="60"/>
                                        </p:tgtEl>
                                        <p:attrNameLst>
                                          <p:attrName>ppt_y</p:attrName>
                                        </p:attrNameLst>
                                      </p:cBhvr>
                                      <p:tavLst>
                                        <p:tav tm="0">
                                          <p:val>
                                            <p:strVal val="#ppt_y-.2"/>
                                          </p:val>
                                        </p:tav>
                                        <p:tav tm="100000">
                                          <p:val>
                                            <p:strVal val="#ppt_y+.1"/>
                                          </p:val>
                                        </p:tav>
                                      </p:tavLst>
                                    </p:anim>
                                    <p:anim calcmode="lin" valueType="num">
                                      <p:cBhvr>
                                        <p:cTn id="125" dur="500" accel="50000" fill="hold">
                                          <p:stCondLst>
                                            <p:cond delay="500"/>
                                          </p:stCondLst>
                                        </p:cTn>
                                        <p:tgtEl>
                                          <p:spTgt spid="60"/>
                                        </p:tgtEl>
                                        <p:attrNameLst>
                                          <p:attrName>ppt_y</p:attrName>
                                        </p:attrNameLst>
                                      </p:cBhvr>
                                      <p:tavLst>
                                        <p:tav tm="0">
                                          <p:val>
                                            <p:strVal val="#ppt_y+.1"/>
                                          </p:val>
                                        </p:tav>
                                        <p:tav tm="100000">
                                          <p:val>
                                            <p:strVal val="#ppt_y"/>
                                          </p:val>
                                        </p:tav>
                                      </p:tavLst>
                                    </p:anim>
                                    <p:animEffect transition="in" filter="fade">
                                      <p:cBhvr>
                                        <p:cTn id="126" dur="1000" decel="50000">
                                          <p:stCondLst>
                                            <p:cond delay="0"/>
                                          </p:stCondLst>
                                        </p:cTn>
                                        <p:tgtEl>
                                          <p:spTgt spid="60"/>
                                        </p:tgtEl>
                                      </p:cBhvr>
                                    </p:animEffect>
                                  </p:childTnLst>
                                </p:cTn>
                              </p:par>
                            </p:childTnLst>
                          </p:cTn>
                        </p:par>
                        <p:par>
                          <p:cTn id="127" fill="hold">
                            <p:stCondLst>
                              <p:cond delay="3000"/>
                            </p:stCondLst>
                            <p:childTnLst>
                              <p:par>
                                <p:cTn id="128" presetID="25" presetClass="entr" presetSubtype="0" fill="hold" grpId="0" nodeType="afterEffect">
                                  <p:stCondLst>
                                    <p:cond delay="0"/>
                                  </p:stCondLst>
                                  <p:childTnLst>
                                    <p:set>
                                      <p:cBhvr>
                                        <p:cTn id="129" dur="1" fill="hold">
                                          <p:stCondLst>
                                            <p:cond delay="0"/>
                                          </p:stCondLst>
                                        </p:cTn>
                                        <p:tgtEl>
                                          <p:spTgt spid="59"/>
                                        </p:tgtEl>
                                        <p:attrNameLst>
                                          <p:attrName>style.visibility</p:attrName>
                                        </p:attrNameLst>
                                      </p:cBhvr>
                                      <p:to>
                                        <p:strVal val="visible"/>
                                      </p:to>
                                    </p:set>
                                    <p:anim calcmode="lin" valueType="num">
                                      <p:cBhvr>
                                        <p:cTn id="130" dur="500" decel="50000" fill="hold">
                                          <p:stCondLst>
                                            <p:cond delay="0"/>
                                          </p:stCondLst>
                                        </p:cTn>
                                        <p:tgtEl>
                                          <p:spTgt spid="59"/>
                                        </p:tgtEl>
                                        <p:attrNameLst>
                                          <p:attrName>style.rotation</p:attrName>
                                        </p:attrNameLst>
                                      </p:cBhvr>
                                      <p:tavLst>
                                        <p:tav tm="0">
                                          <p:val>
                                            <p:fltVal val="-90"/>
                                          </p:val>
                                        </p:tav>
                                        <p:tav tm="100000">
                                          <p:val>
                                            <p:fltVal val="0"/>
                                          </p:val>
                                        </p:tav>
                                      </p:tavLst>
                                    </p:anim>
                                    <p:anim calcmode="lin" valueType="num">
                                      <p:cBhvr>
                                        <p:cTn id="131" dur="500" decel="50000" fill="hold">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132" dur="500" accel="50000" fill="hold">
                                          <p:stCondLst>
                                            <p:cond delay="500"/>
                                          </p:stCondLst>
                                        </p:cTn>
                                        <p:tgtEl>
                                          <p:spTgt spid="59"/>
                                        </p:tgtEl>
                                        <p:attrNameLst>
                                          <p:attrName>ppt_w</p:attrName>
                                        </p:attrNameLst>
                                      </p:cBhvr>
                                      <p:tavLst>
                                        <p:tav tm="0">
                                          <p:val>
                                            <p:strVal val="#ppt_w*.05"/>
                                          </p:val>
                                        </p:tav>
                                        <p:tav tm="100000">
                                          <p:val>
                                            <p:strVal val="#ppt_w"/>
                                          </p:val>
                                        </p:tav>
                                      </p:tavLst>
                                    </p:anim>
                                    <p:anim calcmode="lin" valueType="num">
                                      <p:cBhvr>
                                        <p:cTn id="133" dur="1000" fill="hold"/>
                                        <p:tgtEl>
                                          <p:spTgt spid="59"/>
                                        </p:tgtEl>
                                        <p:attrNameLst>
                                          <p:attrName>ppt_h</p:attrName>
                                        </p:attrNameLst>
                                      </p:cBhvr>
                                      <p:tavLst>
                                        <p:tav tm="0">
                                          <p:val>
                                            <p:strVal val="#ppt_h"/>
                                          </p:val>
                                        </p:tav>
                                        <p:tav tm="100000">
                                          <p:val>
                                            <p:strVal val="#ppt_h"/>
                                          </p:val>
                                        </p:tav>
                                      </p:tavLst>
                                    </p:anim>
                                    <p:anim calcmode="lin" valueType="num">
                                      <p:cBhvr>
                                        <p:cTn id="134" dur="500" decel="50000" fill="hold">
                                          <p:stCondLst>
                                            <p:cond delay="0"/>
                                          </p:stCondLst>
                                        </p:cTn>
                                        <p:tgtEl>
                                          <p:spTgt spid="59"/>
                                        </p:tgtEl>
                                        <p:attrNameLst>
                                          <p:attrName>ppt_x</p:attrName>
                                        </p:attrNameLst>
                                      </p:cBhvr>
                                      <p:tavLst>
                                        <p:tav tm="0">
                                          <p:val>
                                            <p:strVal val="#ppt_x+.4"/>
                                          </p:val>
                                        </p:tav>
                                        <p:tav tm="100000">
                                          <p:val>
                                            <p:strVal val="#ppt_x"/>
                                          </p:val>
                                        </p:tav>
                                      </p:tavLst>
                                    </p:anim>
                                    <p:anim calcmode="lin" valueType="num">
                                      <p:cBhvr>
                                        <p:cTn id="135" dur="500" decel="50000" fill="hold">
                                          <p:stCondLst>
                                            <p:cond delay="0"/>
                                          </p:stCondLst>
                                        </p:cTn>
                                        <p:tgtEl>
                                          <p:spTgt spid="59"/>
                                        </p:tgtEl>
                                        <p:attrNameLst>
                                          <p:attrName>ppt_y</p:attrName>
                                        </p:attrNameLst>
                                      </p:cBhvr>
                                      <p:tavLst>
                                        <p:tav tm="0">
                                          <p:val>
                                            <p:strVal val="#ppt_y-.2"/>
                                          </p:val>
                                        </p:tav>
                                        <p:tav tm="100000">
                                          <p:val>
                                            <p:strVal val="#ppt_y+.1"/>
                                          </p:val>
                                        </p:tav>
                                      </p:tavLst>
                                    </p:anim>
                                    <p:anim calcmode="lin" valueType="num">
                                      <p:cBhvr>
                                        <p:cTn id="136" dur="500" accel="50000" fill="hold">
                                          <p:stCondLst>
                                            <p:cond delay="500"/>
                                          </p:stCondLst>
                                        </p:cTn>
                                        <p:tgtEl>
                                          <p:spTgt spid="59"/>
                                        </p:tgtEl>
                                        <p:attrNameLst>
                                          <p:attrName>ppt_y</p:attrName>
                                        </p:attrNameLst>
                                      </p:cBhvr>
                                      <p:tavLst>
                                        <p:tav tm="0">
                                          <p:val>
                                            <p:strVal val="#ppt_y+.1"/>
                                          </p:val>
                                        </p:tav>
                                        <p:tav tm="100000">
                                          <p:val>
                                            <p:strVal val="#ppt_y"/>
                                          </p:val>
                                        </p:tav>
                                      </p:tavLst>
                                    </p:anim>
                                    <p:animEffect transition="in" filter="fade">
                                      <p:cBhvr>
                                        <p:cTn id="137" dur="1000" decel="50000">
                                          <p:stCondLst>
                                            <p:cond delay="0"/>
                                          </p:stCondLst>
                                        </p:cTn>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31" grpId="0" animBg="1"/>
      <p:bldP spid="34" grpId="0" animBg="1"/>
      <p:bldP spid="49" grpId="0" animBg="1"/>
      <p:bldP spid="32" grpId="0"/>
      <p:bldP spid="47" grpId="0" animBg="1"/>
      <p:bldP spid="48" grpId="0" animBg="1"/>
      <p:bldP spid="59" grpId="0" animBg="1"/>
      <p:bldP spid="60"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36 Estrella de 10 puntas"/>
          <p:cNvSpPr/>
          <p:nvPr/>
        </p:nvSpPr>
        <p:spPr>
          <a:xfrm>
            <a:off x="4018414" y="2905311"/>
            <a:ext cx="1849730" cy="1016589"/>
          </a:xfrm>
          <a:prstGeom prst="star10">
            <a:avLst/>
          </a:prstGeom>
          <a:solidFill>
            <a:schemeClr val="accent5">
              <a:lumMod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s-CL" sz="1350" kern="1200">
              <a:solidFill>
                <a:srgbClr val="FFFFFF"/>
              </a:solidFill>
              <a:latin typeface="Arial"/>
              <a:cs typeface="Arial"/>
            </a:endParaRPr>
          </a:p>
        </p:txBody>
      </p:sp>
      <p:sp>
        <p:nvSpPr>
          <p:cNvPr id="25" name="24 Rectángulo"/>
          <p:cNvSpPr/>
          <p:nvPr/>
        </p:nvSpPr>
        <p:spPr>
          <a:xfrm>
            <a:off x="3869922" y="1977684"/>
            <a:ext cx="2106234" cy="648072"/>
          </a:xfrm>
          <a:prstGeom prst="rect">
            <a:avLst/>
          </a:prstGeom>
          <a:noFill/>
          <a:ln w="12700">
            <a:solidFill>
              <a:schemeClr val="tx2">
                <a:lumMod val="85000"/>
                <a:lumOff val="15000"/>
              </a:schemeClr>
            </a:solidFill>
          </a:ln>
          <a:effectLst>
            <a:outerShdw blurRad="101600" dist="76200" dir="7200000" sx="103000" sy="103000" algn="tl"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s-CL" sz="1350" kern="1200">
              <a:solidFill>
                <a:srgbClr val="FFFFFF"/>
              </a:solidFill>
              <a:latin typeface="Arial"/>
              <a:cs typeface="Arial"/>
            </a:endParaRPr>
          </a:p>
        </p:txBody>
      </p:sp>
      <p:sp>
        <p:nvSpPr>
          <p:cNvPr id="26" name="25 Forma libre"/>
          <p:cNvSpPr/>
          <p:nvPr/>
        </p:nvSpPr>
        <p:spPr>
          <a:xfrm>
            <a:off x="5227216" y="2222283"/>
            <a:ext cx="695790" cy="228933"/>
          </a:xfrm>
          <a:custGeom>
            <a:avLst/>
            <a:gdLst>
              <a:gd name="connsiteX0" fmla="*/ 0 w 3784348"/>
              <a:gd name="connsiteY0" fmla="*/ 286693 h 653359"/>
              <a:gd name="connsiteX1" fmla="*/ 416459 w 3784348"/>
              <a:gd name="connsiteY1" fmla="*/ 33196 h 653359"/>
              <a:gd name="connsiteX2" fmla="*/ 1041148 w 3784348"/>
              <a:gd name="connsiteY2" fmla="*/ 485869 h 653359"/>
              <a:gd name="connsiteX3" fmla="*/ 1294645 w 3784348"/>
              <a:gd name="connsiteY3" fmla="*/ 413442 h 653359"/>
              <a:gd name="connsiteX4" fmla="*/ 1511929 w 3784348"/>
              <a:gd name="connsiteY4" fmla="*/ 612618 h 653359"/>
              <a:gd name="connsiteX5" fmla="*/ 2163778 w 3784348"/>
              <a:gd name="connsiteY5" fmla="*/ 168998 h 653359"/>
              <a:gd name="connsiteX6" fmla="*/ 2670772 w 3784348"/>
              <a:gd name="connsiteY6" fmla="*/ 341014 h 653359"/>
              <a:gd name="connsiteX7" fmla="*/ 2851842 w 3784348"/>
              <a:gd name="connsiteY7" fmla="*/ 377228 h 653359"/>
              <a:gd name="connsiteX8" fmla="*/ 3023857 w 3784348"/>
              <a:gd name="connsiteY8" fmla="*/ 232372 h 653359"/>
              <a:gd name="connsiteX9" fmla="*/ 3431263 w 3784348"/>
              <a:gd name="connsiteY9" fmla="*/ 549244 h 653359"/>
              <a:gd name="connsiteX10" fmla="*/ 3585172 w 3784348"/>
              <a:gd name="connsiteY10" fmla="*/ 431548 h 653359"/>
              <a:gd name="connsiteX11" fmla="*/ 3784348 w 3784348"/>
              <a:gd name="connsiteY11" fmla="*/ 621671 h 653359"/>
              <a:gd name="connsiteX0" fmla="*/ 0 w 3784348"/>
              <a:gd name="connsiteY0" fmla="*/ 286693 h 653359"/>
              <a:gd name="connsiteX1" fmla="*/ 416459 w 3784348"/>
              <a:gd name="connsiteY1" fmla="*/ 33196 h 653359"/>
              <a:gd name="connsiteX2" fmla="*/ 1041148 w 3784348"/>
              <a:gd name="connsiteY2" fmla="*/ 485869 h 653359"/>
              <a:gd name="connsiteX3" fmla="*/ 1294645 w 3784348"/>
              <a:gd name="connsiteY3" fmla="*/ 413442 h 653359"/>
              <a:gd name="connsiteX4" fmla="*/ 1511929 w 3784348"/>
              <a:gd name="connsiteY4" fmla="*/ 612618 h 653359"/>
              <a:gd name="connsiteX5" fmla="*/ 2163778 w 3784348"/>
              <a:gd name="connsiteY5" fmla="*/ 168998 h 653359"/>
              <a:gd name="connsiteX6" fmla="*/ 2670772 w 3784348"/>
              <a:gd name="connsiteY6" fmla="*/ 341014 h 653359"/>
              <a:gd name="connsiteX7" fmla="*/ 2851842 w 3784348"/>
              <a:gd name="connsiteY7" fmla="*/ 377228 h 653359"/>
              <a:gd name="connsiteX8" fmla="*/ 3431263 w 3784348"/>
              <a:gd name="connsiteY8" fmla="*/ 549244 h 653359"/>
              <a:gd name="connsiteX9" fmla="*/ 3585172 w 3784348"/>
              <a:gd name="connsiteY9" fmla="*/ 431548 h 653359"/>
              <a:gd name="connsiteX10" fmla="*/ 3784348 w 3784348"/>
              <a:gd name="connsiteY10" fmla="*/ 621671 h 653359"/>
              <a:gd name="connsiteX0" fmla="*/ 0 w 3784348"/>
              <a:gd name="connsiteY0" fmla="*/ 286693 h 653359"/>
              <a:gd name="connsiteX1" fmla="*/ 416459 w 3784348"/>
              <a:gd name="connsiteY1" fmla="*/ 33196 h 653359"/>
              <a:gd name="connsiteX2" fmla="*/ 1041148 w 3784348"/>
              <a:gd name="connsiteY2" fmla="*/ 485869 h 653359"/>
              <a:gd name="connsiteX3" fmla="*/ 1294645 w 3784348"/>
              <a:gd name="connsiteY3" fmla="*/ 413442 h 653359"/>
              <a:gd name="connsiteX4" fmla="*/ 1511929 w 3784348"/>
              <a:gd name="connsiteY4" fmla="*/ 612618 h 653359"/>
              <a:gd name="connsiteX5" fmla="*/ 2163778 w 3784348"/>
              <a:gd name="connsiteY5" fmla="*/ 168998 h 653359"/>
              <a:gd name="connsiteX6" fmla="*/ 2585918 w 3784348"/>
              <a:gd name="connsiteY6" fmla="*/ 571172 h 653359"/>
              <a:gd name="connsiteX7" fmla="*/ 2851842 w 3784348"/>
              <a:gd name="connsiteY7" fmla="*/ 377228 h 653359"/>
              <a:gd name="connsiteX8" fmla="*/ 3431263 w 3784348"/>
              <a:gd name="connsiteY8" fmla="*/ 549244 h 653359"/>
              <a:gd name="connsiteX9" fmla="*/ 3585172 w 3784348"/>
              <a:gd name="connsiteY9" fmla="*/ 431548 h 653359"/>
              <a:gd name="connsiteX10" fmla="*/ 3784348 w 3784348"/>
              <a:gd name="connsiteY10" fmla="*/ 621671 h 653359"/>
              <a:gd name="connsiteX0" fmla="*/ 0 w 3784348"/>
              <a:gd name="connsiteY0" fmla="*/ 286693 h 653359"/>
              <a:gd name="connsiteX1" fmla="*/ 416459 w 3784348"/>
              <a:gd name="connsiteY1" fmla="*/ 33196 h 653359"/>
              <a:gd name="connsiteX2" fmla="*/ 1041148 w 3784348"/>
              <a:gd name="connsiteY2" fmla="*/ 485869 h 653359"/>
              <a:gd name="connsiteX3" fmla="*/ 1294645 w 3784348"/>
              <a:gd name="connsiteY3" fmla="*/ 413442 h 653359"/>
              <a:gd name="connsiteX4" fmla="*/ 1511929 w 3784348"/>
              <a:gd name="connsiteY4" fmla="*/ 612618 h 653359"/>
              <a:gd name="connsiteX5" fmla="*/ 2163778 w 3784348"/>
              <a:gd name="connsiteY5" fmla="*/ 168998 h 653359"/>
              <a:gd name="connsiteX6" fmla="*/ 2585918 w 3784348"/>
              <a:gd name="connsiteY6" fmla="*/ 571172 h 653359"/>
              <a:gd name="connsiteX7" fmla="*/ 3447891 w 3784348"/>
              <a:gd name="connsiteY7" fmla="*/ 160235 h 653359"/>
              <a:gd name="connsiteX8" fmla="*/ 3431263 w 3784348"/>
              <a:gd name="connsiteY8" fmla="*/ 549244 h 653359"/>
              <a:gd name="connsiteX9" fmla="*/ 3585172 w 3784348"/>
              <a:gd name="connsiteY9" fmla="*/ 431548 h 653359"/>
              <a:gd name="connsiteX10" fmla="*/ 3784348 w 3784348"/>
              <a:gd name="connsiteY10" fmla="*/ 621671 h 653359"/>
              <a:gd name="connsiteX0" fmla="*/ 0 w 3784348"/>
              <a:gd name="connsiteY0" fmla="*/ 286693 h 653359"/>
              <a:gd name="connsiteX1" fmla="*/ 416459 w 3784348"/>
              <a:gd name="connsiteY1" fmla="*/ 33196 h 653359"/>
              <a:gd name="connsiteX2" fmla="*/ 1041148 w 3784348"/>
              <a:gd name="connsiteY2" fmla="*/ 485869 h 653359"/>
              <a:gd name="connsiteX3" fmla="*/ 1294645 w 3784348"/>
              <a:gd name="connsiteY3" fmla="*/ 413442 h 653359"/>
              <a:gd name="connsiteX4" fmla="*/ 1511929 w 3784348"/>
              <a:gd name="connsiteY4" fmla="*/ 612618 h 653359"/>
              <a:gd name="connsiteX5" fmla="*/ 2163778 w 3784348"/>
              <a:gd name="connsiteY5" fmla="*/ 168998 h 653359"/>
              <a:gd name="connsiteX6" fmla="*/ 2585918 w 3784348"/>
              <a:gd name="connsiteY6" fmla="*/ 571172 h 653359"/>
              <a:gd name="connsiteX7" fmla="*/ 3447891 w 3784348"/>
              <a:gd name="connsiteY7" fmla="*/ 160235 h 653359"/>
              <a:gd name="connsiteX8" fmla="*/ 3431263 w 3784348"/>
              <a:gd name="connsiteY8" fmla="*/ 549244 h 653359"/>
              <a:gd name="connsiteX9" fmla="*/ 3784348 w 3784348"/>
              <a:gd name="connsiteY9" fmla="*/ 621671 h 653359"/>
              <a:gd name="connsiteX0" fmla="*/ 0 w 3784348"/>
              <a:gd name="connsiteY0" fmla="*/ 286693 h 653359"/>
              <a:gd name="connsiteX1" fmla="*/ 416459 w 3784348"/>
              <a:gd name="connsiteY1" fmla="*/ 33196 h 653359"/>
              <a:gd name="connsiteX2" fmla="*/ 1041148 w 3784348"/>
              <a:gd name="connsiteY2" fmla="*/ 485869 h 653359"/>
              <a:gd name="connsiteX3" fmla="*/ 1294645 w 3784348"/>
              <a:gd name="connsiteY3" fmla="*/ 413442 h 653359"/>
              <a:gd name="connsiteX4" fmla="*/ 1511929 w 3784348"/>
              <a:gd name="connsiteY4" fmla="*/ 612618 h 653359"/>
              <a:gd name="connsiteX5" fmla="*/ 2163778 w 3784348"/>
              <a:gd name="connsiteY5" fmla="*/ 168998 h 653359"/>
              <a:gd name="connsiteX6" fmla="*/ 2585918 w 3784348"/>
              <a:gd name="connsiteY6" fmla="*/ 571172 h 653359"/>
              <a:gd name="connsiteX7" fmla="*/ 3447891 w 3784348"/>
              <a:gd name="connsiteY7" fmla="*/ 160235 h 653359"/>
              <a:gd name="connsiteX8" fmla="*/ 3784348 w 3784348"/>
              <a:gd name="connsiteY8" fmla="*/ 621671 h 653359"/>
              <a:gd name="connsiteX0" fmla="*/ 0 w 3807046"/>
              <a:gd name="connsiteY0" fmla="*/ 286693 h 653359"/>
              <a:gd name="connsiteX1" fmla="*/ 416459 w 3807046"/>
              <a:gd name="connsiteY1" fmla="*/ 33196 h 653359"/>
              <a:gd name="connsiteX2" fmla="*/ 1041148 w 3807046"/>
              <a:gd name="connsiteY2" fmla="*/ 485869 h 653359"/>
              <a:gd name="connsiteX3" fmla="*/ 1294645 w 3807046"/>
              <a:gd name="connsiteY3" fmla="*/ 413442 h 653359"/>
              <a:gd name="connsiteX4" fmla="*/ 1511929 w 3807046"/>
              <a:gd name="connsiteY4" fmla="*/ 612618 h 653359"/>
              <a:gd name="connsiteX5" fmla="*/ 2163778 w 3807046"/>
              <a:gd name="connsiteY5" fmla="*/ 168998 h 653359"/>
              <a:gd name="connsiteX6" fmla="*/ 2585918 w 3807046"/>
              <a:gd name="connsiteY6" fmla="*/ 571172 h 653359"/>
              <a:gd name="connsiteX7" fmla="*/ 3447891 w 3807046"/>
              <a:gd name="connsiteY7" fmla="*/ 160235 h 653359"/>
              <a:gd name="connsiteX8" fmla="*/ 3807046 w 3807046"/>
              <a:gd name="connsiteY8" fmla="*/ 488984 h 653359"/>
              <a:gd name="connsiteX0" fmla="*/ 0 w 3878877"/>
              <a:gd name="connsiteY0" fmla="*/ 386780 h 633342"/>
              <a:gd name="connsiteX1" fmla="*/ 488290 w 3878877"/>
              <a:gd name="connsiteY1" fmla="*/ 13179 h 633342"/>
              <a:gd name="connsiteX2" fmla="*/ 1112979 w 3878877"/>
              <a:gd name="connsiteY2" fmla="*/ 465852 h 633342"/>
              <a:gd name="connsiteX3" fmla="*/ 1366476 w 3878877"/>
              <a:gd name="connsiteY3" fmla="*/ 393425 h 633342"/>
              <a:gd name="connsiteX4" fmla="*/ 1583760 w 3878877"/>
              <a:gd name="connsiteY4" fmla="*/ 592601 h 633342"/>
              <a:gd name="connsiteX5" fmla="*/ 2235609 w 3878877"/>
              <a:gd name="connsiteY5" fmla="*/ 148981 h 633342"/>
              <a:gd name="connsiteX6" fmla="*/ 2657749 w 3878877"/>
              <a:gd name="connsiteY6" fmla="*/ 551155 h 633342"/>
              <a:gd name="connsiteX7" fmla="*/ 3519722 w 3878877"/>
              <a:gd name="connsiteY7" fmla="*/ 140218 h 633342"/>
              <a:gd name="connsiteX8" fmla="*/ 3878877 w 3878877"/>
              <a:gd name="connsiteY8" fmla="*/ 468967 h 633342"/>
              <a:gd name="connsiteX0" fmla="*/ 0 w 3878877"/>
              <a:gd name="connsiteY0" fmla="*/ 386780 h 595167"/>
              <a:gd name="connsiteX1" fmla="*/ 488290 w 3878877"/>
              <a:gd name="connsiteY1" fmla="*/ 13179 h 595167"/>
              <a:gd name="connsiteX2" fmla="*/ 1112979 w 3878877"/>
              <a:gd name="connsiteY2" fmla="*/ 465852 h 595167"/>
              <a:gd name="connsiteX3" fmla="*/ 1364790 w 3878877"/>
              <a:gd name="connsiteY3" fmla="*/ 164375 h 595167"/>
              <a:gd name="connsiteX4" fmla="*/ 1583760 w 3878877"/>
              <a:gd name="connsiteY4" fmla="*/ 592601 h 595167"/>
              <a:gd name="connsiteX5" fmla="*/ 2235609 w 3878877"/>
              <a:gd name="connsiteY5" fmla="*/ 148981 h 595167"/>
              <a:gd name="connsiteX6" fmla="*/ 2657749 w 3878877"/>
              <a:gd name="connsiteY6" fmla="*/ 551155 h 595167"/>
              <a:gd name="connsiteX7" fmla="*/ 3519722 w 3878877"/>
              <a:gd name="connsiteY7" fmla="*/ 140218 h 595167"/>
              <a:gd name="connsiteX8" fmla="*/ 3878877 w 3878877"/>
              <a:gd name="connsiteY8" fmla="*/ 468967 h 595167"/>
              <a:gd name="connsiteX0" fmla="*/ 0 w 3878877"/>
              <a:gd name="connsiteY0" fmla="*/ 386780 h 606299"/>
              <a:gd name="connsiteX1" fmla="*/ 488290 w 3878877"/>
              <a:gd name="connsiteY1" fmla="*/ 13179 h 606299"/>
              <a:gd name="connsiteX2" fmla="*/ 1112979 w 3878877"/>
              <a:gd name="connsiteY2" fmla="*/ 465852 h 606299"/>
              <a:gd name="connsiteX3" fmla="*/ 1364790 w 3878877"/>
              <a:gd name="connsiteY3" fmla="*/ 164375 h 606299"/>
              <a:gd name="connsiteX4" fmla="*/ 1583760 w 3878877"/>
              <a:gd name="connsiteY4" fmla="*/ 592601 h 606299"/>
              <a:gd name="connsiteX5" fmla="*/ 2370425 w 3878877"/>
              <a:gd name="connsiteY5" fmla="*/ 82187 h 606299"/>
              <a:gd name="connsiteX6" fmla="*/ 2657749 w 3878877"/>
              <a:gd name="connsiteY6" fmla="*/ 551155 h 606299"/>
              <a:gd name="connsiteX7" fmla="*/ 3519722 w 3878877"/>
              <a:gd name="connsiteY7" fmla="*/ 140218 h 606299"/>
              <a:gd name="connsiteX8" fmla="*/ 3878877 w 3878877"/>
              <a:gd name="connsiteY8" fmla="*/ 468967 h 606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877" h="606299">
                <a:moveTo>
                  <a:pt x="0" y="386780"/>
                </a:moveTo>
                <a:cubicBezTo>
                  <a:pt x="121467" y="243433"/>
                  <a:pt x="302793" y="0"/>
                  <a:pt x="488290" y="13179"/>
                </a:cubicBezTo>
                <a:cubicBezTo>
                  <a:pt x="673787" y="26358"/>
                  <a:pt x="966896" y="440653"/>
                  <a:pt x="1112979" y="465852"/>
                </a:cubicBezTo>
                <a:cubicBezTo>
                  <a:pt x="1259062" y="491051"/>
                  <a:pt x="1286327" y="143250"/>
                  <a:pt x="1364790" y="164375"/>
                </a:cubicBezTo>
                <a:cubicBezTo>
                  <a:pt x="1443253" y="185500"/>
                  <a:pt x="1416154" y="606299"/>
                  <a:pt x="1583760" y="592601"/>
                </a:cubicBezTo>
                <a:cubicBezTo>
                  <a:pt x="1751366" y="578903"/>
                  <a:pt x="2191427" y="89095"/>
                  <a:pt x="2370425" y="82187"/>
                </a:cubicBezTo>
                <a:cubicBezTo>
                  <a:pt x="2549423" y="75279"/>
                  <a:pt x="2466200" y="541483"/>
                  <a:pt x="2657749" y="551155"/>
                </a:cubicBezTo>
                <a:cubicBezTo>
                  <a:pt x="2849298" y="560827"/>
                  <a:pt x="3316201" y="153916"/>
                  <a:pt x="3519722" y="140218"/>
                </a:cubicBezTo>
                <a:cubicBezTo>
                  <a:pt x="3723243" y="126520"/>
                  <a:pt x="3808782" y="372835"/>
                  <a:pt x="3878877" y="468967"/>
                </a:cubicBezTo>
              </a:path>
            </a:pathLst>
          </a:custGeom>
          <a:ln w="28575">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fontAlgn="base">
              <a:spcBef>
                <a:spcPct val="0"/>
              </a:spcBef>
              <a:spcAft>
                <a:spcPct val="0"/>
              </a:spcAft>
              <a:buClrTx/>
            </a:pPr>
            <a:endParaRPr lang="es-CL" sz="1350" kern="1200">
              <a:solidFill>
                <a:srgbClr val="000000"/>
              </a:solidFill>
              <a:latin typeface="Arial"/>
              <a:cs typeface="Arial"/>
            </a:endParaRPr>
          </a:p>
        </p:txBody>
      </p:sp>
      <p:sp>
        <p:nvSpPr>
          <p:cNvPr id="27" name="26 Forma libre"/>
          <p:cNvSpPr/>
          <p:nvPr/>
        </p:nvSpPr>
        <p:spPr>
          <a:xfrm>
            <a:off x="3936696" y="2222284"/>
            <a:ext cx="696454" cy="291461"/>
          </a:xfrm>
          <a:custGeom>
            <a:avLst/>
            <a:gdLst>
              <a:gd name="connsiteX0" fmla="*/ 0 w 3675707"/>
              <a:gd name="connsiteY0" fmla="*/ 72428 h 597529"/>
              <a:gd name="connsiteX1" fmla="*/ 208230 w 3675707"/>
              <a:gd name="connsiteY1" fmla="*/ 244443 h 597529"/>
              <a:gd name="connsiteX2" fmla="*/ 380246 w 3675707"/>
              <a:gd name="connsiteY2" fmla="*/ 190123 h 597529"/>
              <a:gd name="connsiteX3" fmla="*/ 995881 w 3675707"/>
              <a:gd name="connsiteY3" fmla="*/ 579422 h 597529"/>
              <a:gd name="connsiteX4" fmla="*/ 1348966 w 3675707"/>
              <a:gd name="connsiteY4" fmla="*/ 298764 h 597529"/>
              <a:gd name="connsiteX5" fmla="*/ 1665838 w 3675707"/>
              <a:gd name="connsiteY5" fmla="*/ 497941 h 597529"/>
              <a:gd name="connsiteX6" fmla="*/ 2399168 w 3675707"/>
              <a:gd name="connsiteY6" fmla="*/ 190123 h 597529"/>
              <a:gd name="connsiteX7" fmla="*/ 2761307 w 3675707"/>
              <a:gd name="connsiteY7" fmla="*/ 380245 h 597529"/>
              <a:gd name="connsiteX8" fmla="*/ 3204927 w 3675707"/>
              <a:gd name="connsiteY8" fmla="*/ 117695 h 597529"/>
              <a:gd name="connsiteX9" fmla="*/ 3675707 w 3675707"/>
              <a:gd name="connsiteY9" fmla="*/ 0 h 597529"/>
              <a:gd name="connsiteX0" fmla="*/ 34705 w 3710412"/>
              <a:gd name="connsiteY0" fmla="*/ 72428 h 597529"/>
              <a:gd name="connsiteX1" fmla="*/ 34705 w 3710412"/>
              <a:gd name="connsiteY1" fmla="*/ 222931 h 597529"/>
              <a:gd name="connsiteX2" fmla="*/ 242935 w 3710412"/>
              <a:gd name="connsiteY2" fmla="*/ 244443 h 597529"/>
              <a:gd name="connsiteX3" fmla="*/ 414951 w 3710412"/>
              <a:gd name="connsiteY3" fmla="*/ 190123 h 597529"/>
              <a:gd name="connsiteX4" fmla="*/ 1030586 w 3710412"/>
              <a:gd name="connsiteY4" fmla="*/ 579422 h 597529"/>
              <a:gd name="connsiteX5" fmla="*/ 1383671 w 3710412"/>
              <a:gd name="connsiteY5" fmla="*/ 298764 h 597529"/>
              <a:gd name="connsiteX6" fmla="*/ 1700543 w 3710412"/>
              <a:gd name="connsiteY6" fmla="*/ 497941 h 597529"/>
              <a:gd name="connsiteX7" fmla="*/ 2433873 w 3710412"/>
              <a:gd name="connsiteY7" fmla="*/ 190123 h 597529"/>
              <a:gd name="connsiteX8" fmla="*/ 2796012 w 3710412"/>
              <a:gd name="connsiteY8" fmla="*/ 380245 h 597529"/>
              <a:gd name="connsiteX9" fmla="*/ 3239632 w 3710412"/>
              <a:gd name="connsiteY9" fmla="*/ 117695 h 597529"/>
              <a:gd name="connsiteX10" fmla="*/ 3710412 w 3710412"/>
              <a:gd name="connsiteY10" fmla="*/ 0 h 597529"/>
              <a:gd name="connsiteX0" fmla="*/ 0 w 3675707"/>
              <a:gd name="connsiteY0" fmla="*/ 72428 h 597529"/>
              <a:gd name="connsiteX1" fmla="*/ 208230 w 3675707"/>
              <a:gd name="connsiteY1" fmla="*/ 244443 h 597529"/>
              <a:gd name="connsiteX2" fmla="*/ 380246 w 3675707"/>
              <a:gd name="connsiteY2" fmla="*/ 190123 h 597529"/>
              <a:gd name="connsiteX3" fmla="*/ 995881 w 3675707"/>
              <a:gd name="connsiteY3" fmla="*/ 579422 h 597529"/>
              <a:gd name="connsiteX4" fmla="*/ 1348966 w 3675707"/>
              <a:gd name="connsiteY4" fmla="*/ 298764 h 597529"/>
              <a:gd name="connsiteX5" fmla="*/ 1665838 w 3675707"/>
              <a:gd name="connsiteY5" fmla="*/ 497941 h 597529"/>
              <a:gd name="connsiteX6" fmla="*/ 2399168 w 3675707"/>
              <a:gd name="connsiteY6" fmla="*/ 190123 h 597529"/>
              <a:gd name="connsiteX7" fmla="*/ 2761307 w 3675707"/>
              <a:gd name="connsiteY7" fmla="*/ 380245 h 597529"/>
              <a:gd name="connsiteX8" fmla="*/ 3204927 w 3675707"/>
              <a:gd name="connsiteY8" fmla="*/ 117695 h 597529"/>
              <a:gd name="connsiteX9" fmla="*/ 3675707 w 3675707"/>
              <a:gd name="connsiteY9" fmla="*/ 0 h 597529"/>
              <a:gd name="connsiteX0" fmla="*/ 0 w 3675707"/>
              <a:gd name="connsiteY0" fmla="*/ 222931 h 597529"/>
              <a:gd name="connsiteX1" fmla="*/ 208230 w 3675707"/>
              <a:gd name="connsiteY1" fmla="*/ 244443 h 597529"/>
              <a:gd name="connsiteX2" fmla="*/ 380246 w 3675707"/>
              <a:gd name="connsiteY2" fmla="*/ 190123 h 597529"/>
              <a:gd name="connsiteX3" fmla="*/ 995881 w 3675707"/>
              <a:gd name="connsiteY3" fmla="*/ 579422 h 597529"/>
              <a:gd name="connsiteX4" fmla="*/ 1348966 w 3675707"/>
              <a:gd name="connsiteY4" fmla="*/ 298764 h 597529"/>
              <a:gd name="connsiteX5" fmla="*/ 1665838 w 3675707"/>
              <a:gd name="connsiteY5" fmla="*/ 497941 h 597529"/>
              <a:gd name="connsiteX6" fmla="*/ 2399168 w 3675707"/>
              <a:gd name="connsiteY6" fmla="*/ 190123 h 597529"/>
              <a:gd name="connsiteX7" fmla="*/ 2761307 w 3675707"/>
              <a:gd name="connsiteY7" fmla="*/ 380245 h 597529"/>
              <a:gd name="connsiteX8" fmla="*/ 3204927 w 3675707"/>
              <a:gd name="connsiteY8" fmla="*/ 117695 h 597529"/>
              <a:gd name="connsiteX9" fmla="*/ 3675707 w 3675707"/>
              <a:gd name="connsiteY9" fmla="*/ 0 h 597529"/>
              <a:gd name="connsiteX0" fmla="*/ 0 w 3675707"/>
              <a:gd name="connsiteY0" fmla="*/ 222931 h 597529"/>
              <a:gd name="connsiteX1" fmla="*/ 380246 w 3675707"/>
              <a:gd name="connsiteY1" fmla="*/ 190123 h 597529"/>
              <a:gd name="connsiteX2" fmla="*/ 995881 w 3675707"/>
              <a:gd name="connsiteY2" fmla="*/ 579422 h 597529"/>
              <a:gd name="connsiteX3" fmla="*/ 1348966 w 3675707"/>
              <a:gd name="connsiteY3" fmla="*/ 298764 h 597529"/>
              <a:gd name="connsiteX4" fmla="*/ 1665838 w 3675707"/>
              <a:gd name="connsiteY4" fmla="*/ 497941 h 597529"/>
              <a:gd name="connsiteX5" fmla="*/ 2399168 w 3675707"/>
              <a:gd name="connsiteY5" fmla="*/ 190123 h 597529"/>
              <a:gd name="connsiteX6" fmla="*/ 2761307 w 3675707"/>
              <a:gd name="connsiteY6" fmla="*/ 380245 h 597529"/>
              <a:gd name="connsiteX7" fmla="*/ 3204927 w 3675707"/>
              <a:gd name="connsiteY7" fmla="*/ 117695 h 597529"/>
              <a:gd name="connsiteX8" fmla="*/ 3675707 w 3675707"/>
              <a:gd name="connsiteY8" fmla="*/ 0 h 597529"/>
              <a:gd name="connsiteX0" fmla="*/ 0 w 3675707"/>
              <a:gd name="connsiteY0" fmla="*/ 222931 h 597529"/>
              <a:gd name="connsiteX1" fmla="*/ 380246 w 3675707"/>
              <a:gd name="connsiteY1" fmla="*/ 190123 h 597529"/>
              <a:gd name="connsiteX2" fmla="*/ 995881 w 3675707"/>
              <a:gd name="connsiteY2" fmla="*/ 579422 h 597529"/>
              <a:gd name="connsiteX3" fmla="*/ 1348966 w 3675707"/>
              <a:gd name="connsiteY3" fmla="*/ 298764 h 597529"/>
              <a:gd name="connsiteX4" fmla="*/ 1665838 w 3675707"/>
              <a:gd name="connsiteY4" fmla="*/ 497941 h 597529"/>
              <a:gd name="connsiteX5" fmla="*/ 2399168 w 3675707"/>
              <a:gd name="connsiteY5" fmla="*/ 190123 h 597529"/>
              <a:gd name="connsiteX6" fmla="*/ 2761307 w 3675707"/>
              <a:gd name="connsiteY6" fmla="*/ 380245 h 597529"/>
              <a:gd name="connsiteX7" fmla="*/ 3196176 w 3675707"/>
              <a:gd name="connsiteY7" fmla="*/ 176106 h 597529"/>
              <a:gd name="connsiteX8" fmla="*/ 3675707 w 3675707"/>
              <a:gd name="connsiteY8" fmla="*/ 0 h 59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75707" h="597529">
                <a:moveTo>
                  <a:pt x="0" y="222931"/>
                </a:moveTo>
                <a:cubicBezTo>
                  <a:pt x="79218" y="216096"/>
                  <a:pt x="214266" y="130708"/>
                  <a:pt x="380246" y="190123"/>
                </a:cubicBezTo>
                <a:cubicBezTo>
                  <a:pt x="546226" y="249538"/>
                  <a:pt x="834428" y="561315"/>
                  <a:pt x="995881" y="579422"/>
                </a:cubicBezTo>
                <a:cubicBezTo>
                  <a:pt x="1157334" y="597529"/>
                  <a:pt x="1237307" y="312344"/>
                  <a:pt x="1348966" y="298764"/>
                </a:cubicBezTo>
                <a:cubicBezTo>
                  <a:pt x="1460625" y="285184"/>
                  <a:pt x="1490805" y="516048"/>
                  <a:pt x="1665838" y="497941"/>
                </a:cubicBezTo>
                <a:cubicBezTo>
                  <a:pt x="1840871" y="479834"/>
                  <a:pt x="2216590" y="209739"/>
                  <a:pt x="2399168" y="190123"/>
                </a:cubicBezTo>
                <a:cubicBezTo>
                  <a:pt x="2581746" y="170507"/>
                  <a:pt x="2628472" y="382581"/>
                  <a:pt x="2761307" y="380245"/>
                </a:cubicBezTo>
                <a:cubicBezTo>
                  <a:pt x="2894142" y="377909"/>
                  <a:pt x="3043776" y="239480"/>
                  <a:pt x="3196176" y="176106"/>
                </a:cubicBezTo>
                <a:cubicBezTo>
                  <a:pt x="3348576" y="112732"/>
                  <a:pt x="3516517" y="27160"/>
                  <a:pt x="3675707" y="0"/>
                </a:cubicBezTo>
              </a:path>
            </a:pathLst>
          </a:custGeom>
          <a:ln w="28575">
            <a:solidFill>
              <a:srgbClr val="7030A0"/>
            </a:solidFill>
          </a:ln>
        </p:spPr>
        <p:style>
          <a:lnRef idx="3">
            <a:schemeClr val="accent1"/>
          </a:lnRef>
          <a:fillRef idx="0">
            <a:schemeClr val="accent1"/>
          </a:fillRef>
          <a:effectRef idx="2">
            <a:schemeClr val="accent1"/>
          </a:effectRef>
          <a:fontRef idx="minor">
            <a:schemeClr val="tx1"/>
          </a:fontRef>
        </p:style>
        <p:txBody>
          <a:bodyPr rtlCol="0" anchor="ctr"/>
          <a:lstStyle/>
          <a:p>
            <a:pPr algn="ctr" defTabSz="685800" fontAlgn="base">
              <a:spcBef>
                <a:spcPct val="0"/>
              </a:spcBef>
              <a:spcAft>
                <a:spcPct val="0"/>
              </a:spcAft>
              <a:buClrTx/>
            </a:pPr>
            <a:endParaRPr lang="es-CL" sz="1350" kern="1200">
              <a:solidFill>
                <a:srgbClr val="000000"/>
              </a:solidFill>
              <a:latin typeface="Arial"/>
              <a:cs typeface="Arial"/>
            </a:endParaRPr>
          </a:p>
        </p:txBody>
      </p:sp>
      <p:graphicFrame>
        <p:nvGraphicFramePr>
          <p:cNvPr id="32" name="31 Objeto"/>
          <p:cNvGraphicFramePr>
            <a:graphicFrameLocks noChangeAspect="1"/>
          </p:cNvGraphicFramePr>
          <p:nvPr/>
        </p:nvGraphicFramePr>
        <p:xfrm>
          <a:off x="4247964" y="3111810"/>
          <a:ext cx="1421588" cy="622641"/>
        </p:xfrm>
        <a:graphic>
          <a:graphicData uri="http://schemas.openxmlformats.org/presentationml/2006/ole">
            <mc:AlternateContent xmlns:mc="http://schemas.openxmlformats.org/markup-compatibility/2006">
              <mc:Choice xmlns:v="urn:schemas-microsoft-com:vml" Requires="v">
                <p:oleObj name="Ecuación" r:id="rId3" imgW="507780" imgH="203112" progId="Equation.3">
                  <p:embed/>
                </p:oleObj>
              </mc:Choice>
              <mc:Fallback>
                <p:oleObj name="Ecuación" r:id="rId3" imgW="507780" imgH="203112" progId="Equation.3">
                  <p:embed/>
                  <p:pic>
                    <p:nvPicPr>
                      <p:cNvPr id="32" name="31 Obje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7964" y="3111810"/>
                        <a:ext cx="1421588" cy="6226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379" name="Object 3"/>
          <p:cNvGraphicFramePr>
            <a:graphicFrameLocks noChangeAspect="1"/>
          </p:cNvGraphicFramePr>
          <p:nvPr/>
        </p:nvGraphicFramePr>
        <p:xfrm>
          <a:off x="4146557" y="2070832"/>
          <a:ext cx="189309" cy="205979"/>
        </p:xfrm>
        <a:graphic>
          <a:graphicData uri="http://schemas.openxmlformats.org/presentationml/2006/ole">
            <mc:AlternateContent xmlns:mc="http://schemas.openxmlformats.org/markup-compatibility/2006">
              <mc:Choice xmlns:v="urn:schemas-microsoft-com:vml" Requires="v">
                <p:oleObj name="Ecuación" r:id="rId5" imgW="152268" imgH="164957" progId="Equation.3">
                  <p:embed/>
                </p:oleObj>
              </mc:Choice>
              <mc:Fallback>
                <p:oleObj name="Ecuación" r:id="rId5" imgW="152268" imgH="164957" progId="Equation.3">
                  <p:embed/>
                  <p:pic>
                    <p:nvPicPr>
                      <p:cNvPr id="10137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6557" y="2070832"/>
                        <a:ext cx="189309" cy="2059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380" name="Object 4"/>
          <p:cNvGraphicFramePr>
            <a:graphicFrameLocks noChangeAspect="1"/>
          </p:cNvGraphicFramePr>
          <p:nvPr/>
        </p:nvGraphicFramePr>
        <p:xfrm>
          <a:off x="5457527" y="2026035"/>
          <a:ext cx="167462" cy="224823"/>
        </p:xfrm>
        <a:graphic>
          <a:graphicData uri="http://schemas.openxmlformats.org/presentationml/2006/ole">
            <mc:AlternateContent xmlns:mc="http://schemas.openxmlformats.org/markup-compatibility/2006">
              <mc:Choice xmlns:v="urn:schemas-microsoft-com:vml" Requires="v">
                <p:oleObj name="Equation" r:id="rId7" imgW="152268" imgH="203024" progId="Equation.3">
                  <p:embed/>
                </p:oleObj>
              </mc:Choice>
              <mc:Fallback>
                <p:oleObj name="Equation" r:id="rId7" imgW="152268" imgH="203024" progId="Equation.3">
                  <p:embed/>
                  <p:pic>
                    <p:nvPicPr>
                      <p:cNvPr id="10138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57527" y="2026035"/>
                        <a:ext cx="167462" cy="2248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381" name="Object 5"/>
          <p:cNvGraphicFramePr>
            <a:graphicFrameLocks noChangeAspect="1"/>
          </p:cNvGraphicFramePr>
          <p:nvPr/>
        </p:nvGraphicFramePr>
        <p:xfrm>
          <a:off x="4810068" y="2216293"/>
          <a:ext cx="287705" cy="233158"/>
        </p:xfrm>
        <a:graphic>
          <a:graphicData uri="http://schemas.openxmlformats.org/presentationml/2006/ole">
            <mc:AlternateContent xmlns:mc="http://schemas.openxmlformats.org/markup-compatibility/2006">
              <mc:Choice xmlns:v="urn:schemas-microsoft-com:vml" Requires="v">
                <p:oleObj name="Equation" r:id="rId9" imgW="139518" imgH="126835" progId="Equation.3">
                  <p:embed/>
                </p:oleObj>
              </mc:Choice>
              <mc:Fallback>
                <p:oleObj name="Equation" r:id="rId9" imgW="139518" imgH="126835" progId="Equation.3">
                  <p:embed/>
                  <p:pic>
                    <p:nvPicPr>
                      <p:cNvPr id="10138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10068" y="2216293"/>
                        <a:ext cx="287705" cy="2331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1" name="30 Grupo"/>
          <p:cNvGrpSpPr/>
          <p:nvPr/>
        </p:nvGrpSpPr>
        <p:grpSpPr>
          <a:xfrm>
            <a:off x="1493658" y="1977684"/>
            <a:ext cx="1674186" cy="1902798"/>
            <a:chOff x="1403648" y="3196193"/>
            <a:chExt cx="864096" cy="1080120"/>
          </a:xfrm>
        </p:grpSpPr>
        <p:sp>
          <p:nvSpPr>
            <p:cNvPr id="13" name="12 Disco magnético"/>
            <p:cNvSpPr/>
            <p:nvPr/>
          </p:nvSpPr>
          <p:spPr>
            <a:xfrm>
              <a:off x="1403648" y="3196193"/>
              <a:ext cx="864096" cy="1080120"/>
            </a:xfrm>
            <a:prstGeom prst="can">
              <a:avLst>
                <a:gd name="adj" fmla="val 14249"/>
              </a:avLst>
            </a:prstGeom>
            <a:noFill/>
            <a:ln w="19050">
              <a:solidFill>
                <a:srgbClr val="100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s-CL" sz="1350" kern="1200">
                <a:solidFill>
                  <a:srgbClr val="FFFFFF"/>
                </a:solidFill>
                <a:latin typeface="Arial"/>
                <a:cs typeface="Arial"/>
              </a:endParaRPr>
            </a:p>
          </p:txBody>
        </p:sp>
        <p:pic>
          <p:nvPicPr>
            <p:cNvPr id="16" name="15 Imagen" descr="ser2.png"/>
            <p:cNvPicPr>
              <a:picLocks noChangeAspect="1"/>
            </p:cNvPicPr>
            <p:nvPr/>
          </p:nvPicPr>
          <p:blipFill>
            <a:blip r:embed="rId11" cstate="print">
              <a:lum/>
            </a:blip>
            <a:stretch>
              <a:fillRect/>
            </a:stretch>
          </p:blipFill>
          <p:spPr>
            <a:xfrm>
              <a:off x="1452796" y="3586713"/>
              <a:ext cx="216024" cy="147135"/>
            </a:xfrm>
            <a:prstGeom prst="rect">
              <a:avLst/>
            </a:prstGeom>
          </p:spPr>
        </p:pic>
        <p:pic>
          <p:nvPicPr>
            <p:cNvPr id="17" name="16 Imagen" descr="ser2.png"/>
            <p:cNvPicPr>
              <a:picLocks noChangeAspect="1"/>
            </p:cNvPicPr>
            <p:nvPr/>
          </p:nvPicPr>
          <p:blipFill>
            <a:blip r:embed="rId12" cstate="print">
              <a:lum/>
            </a:blip>
            <a:stretch>
              <a:fillRect/>
            </a:stretch>
          </p:blipFill>
          <p:spPr>
            <a:xfrm>
              <a:off x="1460416" y="3992783"/>
              <a:ext cx="216024" cy="147134"/>
            </a:xfrm>
            <a:prstGeom prst="rect">
              <a:avLst/>
            </a:prstGeom>
          </p:spPr>
        </p:pic>
        <p:pic>
          <p:nvPicPr>
            <p:cNvPr id="18" name="17 Imagen" descr="ser2.png"/>
            <p:cNvPicPr>
              <a:picLocks noChangeAspect="1"/>
            </p:cNvPicPr>
            <p:nvPr/>
          </p:nvPicPr>
          <p:blipFill>
            <a:blip r:embed="rId13" cstate="print">
              <a:lum/>
            </a:blip>
            <a:stretch>
              <a:fillRect/>
            </a:stretch>
          </p:blipFill>
          <p:spPr>
            <a:xfrm>
              <a:off x="1504130" y="3365992"/>
              <a:ext cx="258339" cy="175955"/>
            </a:xfrm>
            <a:prstGeom prst="rect">
              <a:avLst/>
            </a:prstGeom>
          </p:spPr>
        </p:pic>
        <p:pic>
          <p:nvPicPr>
            <p:cNvPr id="19" name="18 Imagen" descr="ser2.png"/>
            <p:cNvPicPr>
              <a:picLocks noChangeAspect="1"/>
            </p:cNvPicPr>
            <p:nvPr/>
          </p:nvPicPr>
          <p:blipFill>
            <a:blip r:embed="rId14" cstate="print">
              <a:lum/>
            </a:blip>
            <a:stretch>
              <a:fillRect/>
            </a:stretch>
          </p:blipFill>
          <p:spPr>
            <a:xfrm>
              <a:off x="1713776" y="4058830"/>
              <a:ext cx="258339" cy="175955"/>
            </a:xfrm>
            <a:prstGeom prst="rect">
              <a:avLst/>
            </a:prstGeom>
          </p:spPr>
        </p:pic>
        <p:pic>
          <p:nvPicPr>
            <p:cNvPr id="20" name="19 Imagen" descr="ser2.png"/>
            <p:cNvPicPr>
              <a:picLocks noChangeAspect="1"/>
            </p:cNvPicPr>
            <p:nvPr/>
          </p:nvPicPr>
          <p:blipFill>
            <a:blip r:embed="rId15" cstate="print">
              <a:lum/>
            </a:blip>
            <a:stretch>
              <a:fillRect/>
            </a:stretch>
          </p:blipFill>
          <p:spPr>
            <a:xfrm>
              <a:off x="1596812" y="3802737"/>
              <a:ext cx="258339" cy="175955"/>
            </a:xfrm>
            <a:prstGeom prst="rect">
              <a:avLst/>
            </a:prstGeom>
          </p:spPr>
        </p:pic>
        <p:pic>
          <p:nvPicPr>
            <p:cNvPr id="21" name="20 Imagen" descr="ser2.png"/>
            <p:cNvPicPr>
              <a:picLocks noChangeAspect="1"/>
            </p:cNvPicPr>
            <p:nvPr/>
          </p:nvPicPr>
          <p:blipFill>
            <a:blip r:embed="rId16" cstate="print">
              <a:lum/>
            </a:blip>
            <a:stretch>
              <a:fillRect/>
            </a:stretch>
          </p:blipFill>
          <p:spPr>
            <a:xfrm>
              <a:off x="1956852" y="3909417"/>
              <a:ext cx="258339" cy="175955"/>
            </a:xfrm>
            <a:prstGeom prst="rect">
              <a:avLst/>
            </a:prstGeom>
          </p:spPr>
        </p:pic>
        <p:pic>
          <p:nvPicPr>
            <p:cNvPr id="22" name="21 Imagen" descr="ser2.png"/>
            <p:cNvPicPr>
              <a:picLocks noChangeAspect="1"/>
            </p:cNvPicPr>
            <p:nvPr/>
          </p:nvPicPr>
          <p:blipFill>
            <a:blip r:embed="rId17" cstate="print">
              <a:lum/>
            </a:blip>
            <a:stretch>
              <a:fillRect/>
            </a:stretch>
          </p:blipFill>
          <p:spPr>
            <a:xfrm>
              <a:off x="1921423" y="3380131"/>
              <a:ext cx="240025" cy="163482"/>
            </a:xfrm>
            <a:prstGeom prst="rect">
              <a:avLst/>
            </a:prstGeom>
          </p:spPr>
        </p:pic>
        <p:pic>
          <p:nvPicPr>
            <p:cNvPr id="23" name="22 Imagen" descr="ser2.png"/>
            <p:cNvPicPr>
              <a:picLocks noChangeAspect="1"/>
            </p:cNvPicPr>
            <p:nvPr/>
          </p:nvPicPr>
          <p:blipFill>
            <a:blip r:embed="rId18" cstate="print">
              <a:lum/>
            </a:blip>
            <a:stretch>
              <a:fillRect/>
            </a:stretch>
          </p:blipFill>
          <p:spPr>
            <a:xfrm>
              <a:off x="1724801" y="3586713"/>
              <a:ext cx="258339" cy="175955"/>
            </a:xfrm>
            <a:prstGeom prst="rect">
              <a:avLst/>
            </a:prstGeom>
          </p:spPr>
        </p:pic>
        <p:pic>
          <p:nvPicPr>
            <p:cNvPr id="24" name="23 Imagen" descr="ser2.png"/>
            <p:cNvPicPr>
              <a:picLocks noChangeAspect="1"/>
            </p:cNvPicPr>
            <p:nvPr/>
          </p:nvPicPr>
          <p:blipFill>
            <a:blip r:embed="rId19" cstate="print">
              <a:lum/>
            </a:blip>
            <a:stretch>
              <a:fillRect/>
            </a:stretch>
          </p:blipFill>
          <p:spPr>
            <a:xfrm flipH="1">
              <a:off x="2013620" y="3707869"/>
              <a:ext cx="216024" cy="147134"/>
            </a:xfrm>
            <a:prstGeom prst="rect">
              <a:avLst/>
            </a:prstGeom>
          </p:spPr>
        </p:pic>
      </p:grpSp>
      <p:sp>
        <p:nvSpPr>
          <p:cNvPr id="33" name="32 Forma libre"/>
          <p:cNvSpPr/>
          <p:nvPr/>
        </p:nvSpPr>
        <p:spPr>
          <a:xfrm>
            <a:off x="6192180" y="1221600"/>
            <a:ext cx="1404156" cy="540060"/>
          </a:xfrm>
          <a:custGeom>
            <a:avLst/>
            <a:gdLst>
              <a:gd name="connsiteX0" fmla="*/ 0 w 3784348"/>
              <a:gd name="connsiteY0" fmla="*/ 286693 h 653359"/>
              <a:gd name="connsiteX1" fmla="*/ 416459 w 3784348"/>
              <a:gd name="connsiteY1" fmla="*/ 33196 h 653359"/>
              <a:gd name="connsiteX2" fmla="*/ 1041148 w 3784348"/>
              <a:gd name="connsiteY2" fmla="*/ 485869 h 653359"/>
              <a:gd name="connsiteX3" fmla="*/ 1294645 w 3784348"/>
              <a:gd name="connsiteY3" fmla="*/ 413442 h 653359"/>
              <a:gd name="connsiteX4" fmla="*/ 1511929 w 3784348"/>
              <a:gd name="connsiteY4" fmla="*/ 612618 h 653359"/>
              <a:gd name="connsiteX5" fmla="*/ 2163778 w 3784348"/>
              <a:gd name="connsiteY5" fmla="*/ 168998 h 653359"/>
              <a:gd name="connsiteX6" fmla="*/ 2670772 w 3784348"/>
              <a:gd name="connsiteY6" fmla="*/ 341014 h 653359"/>
              <a:gd name="connsiteX7" fmla="*/ 2851842 w 3784348"/>
              <a:gd name="connsiteY7" fmla="*/ 377228 h 653359"/>
              <a:gd name="connsiteX8" fmla="*/ 3023857 w 3784348"/>
              <a:gd name="connsiteY8" fmla="*/ 232372 h 653359"/>
              <a:gd name="connsiteX9" fmla="*/ 3431263 w 3784348"/>
              <a:gd name="connsiteY9" fmla="*/ 549244 h 653359"/>
              <a:gd name="connsiteX10" fmla="*/ 3585172 w 3784348"/>
              <a:gd name="connsiteY10" fmla="*/ 431548 h 653359"/>
              <a:gd name="connsiteX11" fmla="*/ 3784348 w 3784348"/>
              <a:gd name="connsiteY11" fmla="*/ 621671 h 653359"/>
              <a:gd name="connsiteX0" fmla="*/ 0 w 3784348"/>
              <a:gd name="connsiteY0" fmla="*/ 286693 h 653359"/>
              <a:gd name="connsiteX1" fmla="*/ 416459 w 3784348"/>
              <a:gd name="connsiteY1" fmla="*/ 33196 h 653359"/>
              <a:gd name="connsiteX2" fmla="*/ 1041148 w 3784348"/>
              <a:gd name="connsiteY2" fmla="*/ 485869 h 653359"/>
              <a:gd name="connsiteX3" fmla="*/ 1294645 w 3784348"/>
              <a:gd name="connsiteY3" fmla="*/ 413442 h 653359"/>
              <a:gd name="connsiteX4" fmla="*/ 1511929 w 3784348"/>
              <a:gd name="connsiteY4" fmla="*/ 612618 h 653359"/>
              <a:gd name="connsiteX5" fmla="*/ 2163778 w 3784348"/>
              <a:gd name="connsiteY5" fmla="*/ 168998 h 653359"/>
              <a:gd name="connsiteX6" fmla="*/ 2670772 w 3784348"/>
              <a:gd name="connsiteY6" fmla="*/ 341014 h 653359"/>
              <a:gd name="connsiteX7" fmla="*/ 2851842 w 3784348"/>
              <a:gd name="connsiteY7" fmla="*/ 377228 h 653359"/>
              <a:gd name="connsiteX8" fmla="*/ 3431263 w 3784348"/>
              <a:gd name="connsiteY8" fmla="*/ 549244 h 653359"/>
              <a:gd name="connsiteX9" fmla="*/ 3585172 w 3784348"/>
              <a:gd name="connsiteY9" fmla="*/ 431548 h 653359"/>
              <a:gd name="connsiteX10" fmla="*/ 3784348 w 3784348"/>
              <a:gd name="connsiteY10" fmla="*/ 621671 h 653359"/>
              <a:gd name="connsiteX0" fmla="*/ 0 w 3784348"/>
              <a:gd name="connsiteY0" fmla="*/ 286693 h 653359"/>
              <a:gd name="connsiteX1" fmla="*/ 416459 w 3784348"/>
              <a:gd name="connsiteY1" fmla="*/ 33196 h 653359"/>
              <a:gd name="connsiteX2" fmla="*/ 1041148 w 3784348"/>
              <a:gd name="connsiteY2" fmla="*/ 485869 h 653359"/>
              <a:gd name="connsiteX3" fmla="*/ 1294645 w 3784348"/>
              <a:gd name="connsiteY3" fmla="*/ 413442 h 653359"/>
              <a:gd name="connsiteX4" fmla="*/ 1511929 w 3784348"/>
              <a:gd name="connsiteY4" fmla="*/ 612618 h 653359"/>
              <a:gd name="connsiteX5" fmla="*/ 2163778 w 3784348"/>
              <a:gd name="connsiteY5" fmla="*/ 168998 h 653359"/>
              <a:gd name="connsiteX6" fmla="*/ 2585918 w 3784348"/>
              <a:gd name="connsiteY6" fmla="*/ 571172 h 653359"/>
              <a:gd name="connsiteX7" fmla="*/ 2851842 w 3784348"/>
              <a:gd name="connsiteY7" fmla="*/ 377228 h 653359"/>
              <a:gd name="connsiteX8" fmla="*/ 3431263 w 3784348"/>
              <a:gd name="connsiteY8" fmla="*/ 549244 h 653359"/>
              <a:gd name="connsiteX9" fmla="*/ 3585172 w 3784348"/>
              <a:gd name="connsiteY9" fmla="*/ 431548 h 653359"/>
              <a:gd name="connsiteX10" fmla="*/ 3784348 w 3784348"/>
              <a:gd name="connsiteY10" fmla="*/ 621671 h 653359"/>
              <a:gd name="connsiteX0" fmla="*/ 0 w 3784348"/>
              <a:gd name="connsiteY0" fmla="*/ 286693 h 653359"/>
              <a:gd name="connsiteX1" fmla="*/ 416459 w 3784348"/>
              <a:gd name="connsiteY1" fmla="*/ 33196 h 653359"/>
              <a:gd name="connsiteX2" fmla="*/ 1041148 w 3784348"/>
              <a:gd name="connsiteY2" fmla="*/ 485869 h 653359"/>
              <a:gd name="connsiteX3" fmla="*/ 1294645 w 3784348"/>
              <a:gd name="connsiteY3" fmla="*/ 413442 h 653359"/>
              <a:gd name="connsiteX4" fmla="*/ 1511929 w 3784348"/>
              <a:gd name="connsiteY4" fmla="*/ 612618 h 653359"/>
              <a:gd name="connsiteX5" fmla="*/ 2163778 w 3784348"/>
              <a:gd name="connsiteY5" fmla="*/ 168998 h 653359"/>
              <a:gd name="connsiteX6" fmla="*/ 2585918 w 3784348"/>
              <a:gd name="connsiteY6" fmla="*/ 571172 h 653359"/>
              <a:gd name="connsiteX7" fmla="*/ 3447891 w 3784348"/>
              <a:gd name="connsiteY7" fmla="*/ 160235 h 653359"/>
              <a:gd name="connsiteX8" fmla="*/ 3431263 w 3784348"/>
              <a:gd name="connsiteY8" fmla="*/ 549244 h 653359"/>
              <a:gd name="connsiteX9" fmla="*/ 3585172 w 3784348"/>
              <a:gd name="connsiteY9" fmla="*/ 431548 h 653359"/>
              <a:gd name="connsiteX10" fmla="*/ 3784348 w 3784348"/>
              <a:gd name="connsiteY10" fmla="*/ 621671 h 653359"/>
              <a:gd name="connsiteX0" fmla="*/ 0 w 3784348"/>
              <a:gd name="connsiteY0" fmla="*/ 286693 h 653359"/>
              <a:gd name="connsiteX1" fmla="*/ 416459 w 3784348"/>
              <a:gd name="connsiteY1" fmla="*/ 33196 h 653359"/>
              <a:gd name="connsiteX2" fmla="*/ 1041148 w 3784348"/>
              <a:gd name="connsiteY2" fmla="*/ 485869 h 653359"/>
              <a:gd name="connsiteX3" fmla="*/ 1294645 w 3784348"/>
              <a:gd name="connsiteY3" fmla="*/ 413442 h 653359"/>
              <a:gd name="connsiteX4" fmla="*/ 1511929 w 3784348"/>
              <a:gd name="connsiteY4" fmla="*/ 612618 h 653359"/>
              <a:gd name="connsiteX5" fmla="*/ 2163778 w 3784348"/>
              <a:gd name="connsiteY5" fmla="*/ 168998 h 653359"/>
              <a:gd name="connsiteX6" fmla="*/ 2585918 w 3784348"/>
              <a:gd name="connsiteY6" fmla="*/ 571172 h 653359"/>
              <a:gd name="connsiteX7" fmla="*/ 3447891 w 3784348"/>
              <a:gd name="connsiteY7" fmla="*/ 160235 h 653359"/>
              <a:gd name="connsiteX8" fmla="*/ 3431263 w 3784348"/>
              <a:gd name="connsiteY8" fmla="*/ 549244 h 653359"/>
              <a:gd name="connsiteX9" fmla="*/ 3784348 w 3784348"/>
              <a:gd name="connsiteY9" fmla="*/ 621671 h 653359"/>
              <a:gd name="connsiteX0" fmla="*/ 0 w 3784348"/>
              <a:gd name="connsiteY0" fmla="*/ 286693 h 653359"/>
              <a:gd name="connsiteX1" fmla="*/ 416459 w 3784348"/>
              <a:gd name="connsiteY1" fmla="*/ 33196 h 653359"/>
              <a:gd name="connsiteX2" fmla="*/ 1041148 w 3784348"/>
              <a:gd name="connsiteY2" fmla="*/ 485869 h 653359"/>
              <a:gd name="connsiteX3" fmla="*/ 1294645 w 3784348"/>
              <a:gd name="connsiteY3" fmla="*/ 413442 h 653359"/>
              <a:gd name="connsiteX4" fmla="*/ 1511929 w 3784348"/>
              <a:gd name="connsiteY4" fmla="*/ 612618 h 653359"/>
              <a:gd name="connsiteX5" fmla="*/ 2163778 w 3784348"/>
              <a:gd name="connsiteY5" fmla="*/ 168998 h 653359"/>
              <a:gd name="connsiteX6" fmla="*/ 2585918 w 3784348"/>
              <a:gd name="connsiteY6" fmla="*/ 571172 h 653359"/>
              <a:gd name="connsiteX7" fmla="*/ 3447891 w 3784348"/>
              <a:gd name="connsiteY7" fmla="*/ 160235 h 653359"/>
              <a:gd name="connsiteX8" fmla="*/ 3784348 w 3784348"/>
              <a:gd name="connsiteY8" fmla="*/ 621671 h 653359"/>
              <a:gd name="connsiteX0" fmla="*/ 0 w 3807046"/>
              <a:gd name="connsiteY0" fmla="*/ 286693 h 653359"/>
              <a:gd name="connsiteX1" fmla="*/ 416459 w 3807046"/>
              <a:gd name="connsiteY1" fmla="*/ 33196 h 653359"/>
              <a:gd name="connsiteX2" fmla="*/ 1041148 w 3807046"/>
              <a:gd name="connsiteY2" fmla="*/ 485869 h 653359"/>
              <a:gd name="connsiteX3" fmla="*/ 1294645 w 3807046"/>
              <a:gd name="connsiteY3" fmla="*/ 413442 h 653359"/>
              <a:gd name="connsiteX4" fmla="*/ 1511929 w 3807046"/>
              <a:gd name="connsiteY4" fmla="*/ 612618 h 653359"/>
              <a:gd name="connsiteX5" fmla="*/ 2163778 w 3807046"/>
              <a:gd name="connsiteY5" fmla="*/ 168998 h 653359"/>
              <a:gd name="connsiteX6" fmla="*/ 2585918 w 3807046"/>
              <a:gd name="connsiteY6" fmla="*/ 571172 h 653359"/>
              <a:gd name="connsiteX7" fmla="*/ 3447891 w 3807046"/>
              <a:gd name="connsiteY7" fmla="*/ 160235 h 653359"/>
              <a:gd name="connsiteX8" fmla="*/ 3807046 w 3807046"/>
              <a:gd name="connsiteY8" fmla="*/ 488984 h 653359"/>
              <a:gd name="connsiteX0" fmla="*/ 0 w 3878877"/>
              <a:gd name="connsiteY0" fmla="*/ 386780 h 633342"/>
              <a:gd name="connsiteX1" fmla="*/ 488290 w 3878877"/>
              <a:gd name="connsiteY1" fmla="*/ 13179 h 633342"/>
              <a:gd name="connsiteX2" fmla="*/ 1112979 w 3878877"/>
              <a:gd name="connsiteY2" fmla="*/ 465852 h 633342"/>
              <a:gd name="connsiteX3" fmla="*/ 1366476 w 3878877"/>
              <a:gd name="connsiteY3" fmla="*/ 393425 h 633342"/>
              <a:gd name="connsiteX4" fmla="*/ 1583760 w 3878877"/>
              <a:gd name="connsiteY4" fmla="*/ 592601 h 633342"/>
              <a:gd name="connsiteX5" fmla="*/ 2235609 w 3878877"/>
              <a:gd name="connsiteY5" fmla="*/ 148981 h 633342"/>
              <a:gd name="connsiteX6" fmla="*/ 2657749 w 3878877"/>
              <a:gd name="connsiteY6" fmla="*/ 551155 h 633342"/>
              <a:gd name="connsiteX7" fmla="*/ 3519722 w 3878877"/>
              <a:gd name="connsiteY7" fmla="*/ 140218 h 633342"/>
              <a:gd name="connsiteX8" fmla="*/ 3878877 w 3878877"/>
              <a:gd name="connsiteY8" fmla="*/ 468967 h 633342"/>
              <a:gd name="connsiteX0" fmla="*/ 0 w 3878877"/>
              <a:gd name="connsiteY0" fmla="*/ 386780 h 595167"/>
              <a:gd name="connsiteX1" fmla="*/ 488290 w 3878877"/>
              <a:gd name="connsiteY1" fmla="*/ 13179 h 595167"/>
              <a:gd name="connsiteX2" fmla="*/ 1112979 w 3878877"/>
              <a:gd name="connsiteY2" fmla="*/ 465852 h 595167"/>
              <a:gd name="connsiteX3" fmla="*/ 1364790 w 3878877"/>
              <a:gd name="connsiteY3" fmla="*/ 164375 h 595167"/>
              <a:gd name="connsiteX4" fmla="*/ 1583760 w 3878877"/>
              <a:gd name="connsiteY4" fmla="*/ 592601 h 595167"/>
              <a:gd name="connsiteX5" fmla="*/ 2235609 w 3878877"/>
              <a:gd name="connsiteY5" fmla="*/ 148981 h 595167"/>
              <a:gd name="connsiteX6" fmla="*/ 2657749 w 3878877"/>
              <a:gd name="connsiteY6" fmla="*/ 551155 h 595167"/>
              <a:gd name="connsiteX7" fmla="*/ 3519722 w 3878877"/>
              <a:gd name="connsiteY7" fmla="*/ 140218 h 595167"/>
              <a:gd name="connsiteX8" fmla="*/ 3878877 w 3878877"/>
              <a:gd name="connsiteY8" fmla="*/ 468967 h 595167"/>
              <a:gd name="connsiteX0" fmla="*/ 0 w 3878877"/>
              <a:gd name="connsiteY0" fmla="*/ 386780 h 606299"/>
              <a:gd name="connsiteX1" fmla="*/ 488290 w 3878877"/>
              <a:gd name="connsiteY1" fmla="*/ 13179 h 606299"/>
              <a:gd name="connsiteX2" fmla="*/ 1112979 w 3878877"/>
              <a:gd name="connsiteY2" fmla="*/ 465852 h 606299"/>
              <a:gd name="connsiteX3" fmla="*/ 1364790 w 3878877"/>
              <a:gd name="connsiteY3" fmla="*/ 164375 h 606299"/>
              <a:gd name="connsiteX4" fmla="*/ 1583760 w 3878877"/>
              <a:gd name="connsiteY4" fmla="*/ 592601 h 606299"/>
              <a:gd name="connsiteX5" fmla="*/ 2370425 w 3878877"/>
              <a:gd name="connsiteY5" fmla="*/ 82187 h 606299"/>
              <a:gd name="connsiteX6" fmla="*/ 2657749 w 3878877"/>
              <a:gd name="connsiteY6" fmla="*/ 551155 h 606299"/>
              <a:gd name="connsiteX7" fmla="*/ 3519722 w 3878877"/>
              <a:gd name="connsiteY7" fmla="*/ 140218 h 606299"/>
              <a:gd name="connsiteX8" fmla="*/ 3878877 w 3878877"/>
              <a:gd name="connsiteY8" fmla="*/ 468967 h 606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877" h="606299">
                <a:moveTo>
                  <a:pt x="0" y="386780"/>
                </a:moveTo>
                <a:cubicBezTo>
                  <a:pt x="121467" y="243433"/>
                  <a:pt x="302793" y="0"/>
                  <a:pt x="488290" y="13179"/>
                </a:cubicBezTo>
                <a:cubicBezTo>
                  <a:pt x="673787" y="26358"/>
                  <a:pt x="966896" y="440653"/>
                  <a:pt x="1112979" y="465852"/>
                </a:cubicBezTo>
                <a:cubicBezTo>
                  <a:pt x="1259062" y="491051"/>
                  <a:pt x="1286327" y="143250"/>
                  <a:pt x="1364790" y="164375"/>
                </a:cubicBezTo>
                <a:cubicBezTo>
                  <a:pt x="1443253" y="185500"/>
                  <a:pt x="1416154" y="606299"/>
                  <a:pt x="1583760" y="592601"/>
                </a:cubicBezTo>
                <a:cubicBezTo>
                  <a:pt x="1751366" y="578903"/>
                  <a:pt x="2191427" y="89095"/>
                  <a:pt x="2370425" y="82187"/>
                </a:cubicBezTo>
                <a:cubicBezTo>
                  <a:pt x="2549423" y="75279"/>
                  <a:pt x="2466200" y="541483"/>
                  <a:pt x="2657749" y="551155"/>
                </a:cubicBezTo>
                <a:cubicBezTo>
                  <a:pt x="2849298" y="560827"/>
                  <a:pt x="3316201" y="153916"/>
                  <a:pt x="3519722" y="140218"/>
                </a:cubicBezTo>
                <a:cubicBezTo>
                  <a:pt x="3723243" y="126520"/>
                  <a:pt x="3808782" y="372835"/>
                  <a:pt x="3878877" y="468967"/>
                </a:cubicBezTo>
              </a:path>
            </a:pathLst>
          </a:custGeom>
          <a:ln w="28575">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fontAlgn="base">
              <a:spcBef>
                <a:spcPct val="0"/>
              </a:spcBef>
              <a:spcAft>
                <a:spcPct val="0"/>
              </a:spcAft>
              <a:buClrTx/>
            </a:pPr>
            <a:endParaRPr lang="es-CL" sz="1350" kern="1200">
              <a:solidFill>
                <a:srgbClr val="000000"/>
              </a:solidFill>
              <a:latin typeface="Arial"/>
              <a:cs typeface="Arial"/>
            </a:endParaRPr>
          </a:p>
        </p:txBody>
      </p:sp>
      <p:cxnSp>
        <p:nvCxnSpPr>
          <p:cNvPr id="35" name="34 Forma"/>
          <p:cNvCxnSpPr/>
          <p:nvPr/>
        </p:nvCxnSpPr>
        <p:spPr>
          <a:xfrm rot="10800000" flipV="1">
            <a:off x="2330751" y="1329612"/>
            <a:ext cx="3699411" cy="648072"/>
          </a:xfrm>
          <a:prstGeom prst="bentConnector2">
            <a:avLst/>
          </a:prstGeom>
          <a:ln>
            <a:tailEnd type="arrow"/>
          </a:ln>
        </p:spPr>
        <p:style>
          <a:lnRef idx="3">
            <a:schemeClr val="accent4"/>
          </a:lnRef>
          <a:fillRef idx="0">
            <a:schemeClr val="accent4"/>
          </a:fillRef>
          <a:effectRef idx="2">
            <a:schemeClr val="accent4"/>
          </a:effectRef>
          <a:fontRef idx="minor">
            <a:schemeClr val="tx1"/>
          </a:fontRef>
        </p:style>
      </p:cxnSp>
      <p:graphicFrame>
        <p:nvGraphicFramePr>
          <p:cNvPr id="101382" name="Object 6"/>
          <p:cNvGraphicFramePr>
            <a:graphicFrameLocks noChangeAspect="1"/>
          </p:cNvGraphicFramePr>
          <p:nvPr/>
        </p:nvGraphicFramePr>
        <p:xfrm>
          <a:off x="6786246" y="735546"/>
          <a:ext cx="362610" cy="486054"/>
        </p:xfrm>
        <a:graphic>
          <a:graphicData uri="http://schemas.openxmlformats.org/presentationml/2006/ole">
            <mc:AlternateContent xmlns:mc="http://schemas.openxmlformats.org/markup-compatibility/2006">
              <mc:Choice xmlns:v="urn:schemas-microsoft-com:vml" Requires="v">
                <p:oleObj name="Equation" r:id="rId20" imgW="152268" imgH="203024" progId="Equation.3">
                  <p:embed/>
                </p:oleObj>
              </mc:Choice>
              <mc:Fallback>
                <p:oleObj name="Equation" r:id="rId20" imgW="152268" imgH="203024" progId="Equation.3">
                  <p:embed/>
                  <p:pic>
                    <p:nvPicPr>
                      <p:cNvPr id="101382"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6246" y="735546"/>
                        <a:ext cx="362610" cy="4860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35 CuadroTexto"/>
          <p:cNvSpPr txBox="1"/>
          <p:nvPr/>
        </p:nvSpPr>
        <p:spPr>
          <a:xfrm>
            <a:off x="1493658" y="3961623"/>
            <a:ext cx="1821936" cy="415498"/>
          </a:xfrm>
          <a:prstGeom prst="rect">
            <a:avLst/>
          </a:prstGeom>
          <a:noFill/>
        </p:spPr>
        <p:txBody>
          <a:bodyPr wrap="square" rtlCol="0">
            <a:spAutoFit/>
          </a:bodyPr>
          <a:lstStyle/>
          <a:p>
            <a:pPr algn="ctr" defTabSz="685800" fontAlgn="base">
              <a:spcBef>
                <a:spcPct val="0"/>
              </a:spcBef>
              <a:spcAft>
                <a:spcPct val="0"/>
              </a:spcAft>
              <a:buClrTx/>
            </a:pPr>
            <a:r>
              <a:rPr lang="es-MX" sz="2100" kern="1200" dirty="0">
                <a:effectLst>
                  <a:outerShdw blurRad="38100" dist="38100" dir="2700000" algn="tl">
                    <a:srgbClr val="000000">
                      <a:alpha val="43137"/>
                    </a:srgbClr>
                  </a:outerShdw>
                </a:effectLst>
                <a:latin typeface="Monotype Corsiva" pitchFamily="66" charset="0"/>
                <a:ea typeface="+mn-ea"/>
                <a:cs typeface="Arial" pitchFamily="34" charset="0"/>
              </a:rPr>
              <a:t>Data </a:t>
            </a:r>
            <a:r>
              <a:rPr lang="es-MX" sz="2100" kern="1200" dirty="0" err="1">
                <a:effectLst>
                  <a:outerShdw blurRad="38100" dist="38100" dir="2700000" algn="tl">
                    <a:srgbClr val="000000">
                      <a:alpha val="43137"/>
                    </a:srgbClr>
                  </a:outerShdw>
                </a:effectLst>
                <a:latin typeface="Monotype Corsiva" pitchFamily="66" charset="0"/>
                <a:ea typeface="+mn-ea"/>
                <a:cs typeface="Arial" pitchFamily="34" charset="0"/>
              </a:rPr>
              <a:t>collection</a:t>
            </a:r>
            <a:endParaRPr lang="es-MX" sz="2100" kern="1200" dirty="0">
              <a:effectLst>
                <a:outerShdw blurRad="38100" dist="38100" dir="2700000" algn="tl">
                  <a:srgbClr val="000000">
                    <a:alpha val="43137"/>
                  </a:srgbClr>
                </a:outerShdw>
              </a:effectLst>
              <a:latin typeface="Monotype Corsiva" pitchFamily="66" charset="0"/>
              <a:ea typeface="+mn-ea"/>
              <a:cs typeface="Arial" pitchFamily="34" charset="0"/>
            </a:endParaRPr>
          </a:p>
        </p:txBody>
      </p:sp>
      <p:sp>
        <p:nvSpPr>
          <p:cNvPr id="39" name="38 CuadroTexto"/>
          <p:cNvSpPr txBox="1"/>
          <p:nvPr/>
        </p:nvSpPr>
        <p:spPr>
          <a:xfrm>
            <a:off x="6097694" y="2820631"/>
            <a:ext cx="864096" cy="1246495"/>
          </a:xfrm>
          <a:prstGeom prst="rect">
            <a:avLst/>
          </a:prstGeom>
          <a:noFill/>
        </p:spPr>
        <p:txBody>
          <a:bodyPr wrap="square" rtlCol="0">
            <a:spAutoFit/>
          </a:bodyPr>
          <a:lstStyle/>
          <a:p>
            <a:pPr defTabSz="685800" fontAlgn="base">
              <a:spcBef>
                <a:spcPct val="0"/>
              </a:spcBef>
              <a:spcAft>
                <a:spcPct val="0"/>
              </a:spcAft>
              <a:buClrTx/>
            </a:pPr>
            <a:r>
              <a:rPr lang="es-MX" sz="7500" b="1" kern="1200" cap="all"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latin typeface="Cambria" pitchFamily="18" charset="0"/>
                <a:ea typeface="+mn-ea"/>
                <a:cs typeface="Arial" pitchFamily="34" charset="0"/>
              </a:rPr>
              <a:t>?</a:t>
            </a:r>
          </a:p>
        </p:txBody>
      </p:sp>
      <p:sp>
        <p:nvSpPr>
          <p:cNvPr id="40" name="39 CuadroTexto"/>
          <p:cNvSpPr txBox="1"/>
          <p:nvPr/>
        </p:nvSpPr>
        <p:spPr>
          <a:xfrm>
            <a:off x="4426393" y="972214"/>
            <a:ext cx="803425" cy="415498"/>
          </a:xfrm>
          <a:prstGeom prst="rect">
            <a:avLst/>
          </a:prstGeom>
          <a:noFill/>
        </p:spPr>
        <p:txBody>
          <a:bodyPr wrap="none" rtlCol="0">
            <a:spAutoFit/>
          </a:bodyPr>
          <a:lstStyle/>
          <a:p>
            <a:pPr defTabSz="685800" fontAlgn="base">
              <a:spcBef>
                <a:spcPct val="0"/>
              </a:spcBef>
              <a:spcAft>
                <a:spcPct val="0"/>
              </a:spcAft>
              <a:buClrTx/>
            </a:pPr>
            <a:r>
              <a:rPr lang="es-MX" sz="2100" kern="1200" dirty="0" err="1">
                <a:latin typeface="Monotype Corsiva" pitchFamily="66" charset="0"/>
                <a:ea typeface="+mn-ea"/>
                <a:cs typeface="Arial" pitchFamily="34" charset="0"/>
              </a:rPr>
              <a:t>Search</a:t>
            </a:r>
            <a:endParaRPr lang="es-MX" sz="2100" kern="1200" dirty="0">
              <a:latin typeface="Monotype Corsiva" pitchFamily="66" charset="0"/>
              <a:ea typeface="+mn-ea"/>
              <a:cs typeface="Arial" pitchFamily="34" charset="0"/>
            </a:endParaRPr>
          </a:p>
        </p:txBody>
      </p:sp>
      <p:sp>
        <p:nvSpPr>
          <p:cNvPr id="34" name="Título 6"/>
          <p:cNvSpPr>
            <a:spLocks noGrp="1"/>
          </p:cNvSpPr>
          <p:nvPr>
            <p:ph type="title"/>
          </p:nvPr>
        </p:nvSpPr>
        <p:spPr/>
        <p:txBody>
          <a:bodyPr/>
          <a:lstStyle/>
          <a:p>
            <a:r>
              <a:rPr lang="es-PE" dirty="0"/>
              <a:t>Búsqueda por Similitud</a:t>
            </a:r>
          </a:p>
        </p:txBody>
      </p:sp>
    </p:spTree>
    <p:extLst>
      <p:ext uri="{BB962C8B-B14F-4D97-AF65-F5344CB8AC3E}">
        <p14:creationId xmlns:p14="http://schemas.microsoft.com/office/powerpoint/2010/main" val="287196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500"/>
                                        <p:tgtEl>
                                          <p:spTgt spid="32"/>
                                        </p:tgtEl>
                                      </p:cBhvr>
                                    </p:animEffect>
                                  </p:childTnLst>
                                </p:cTn>
                              </p:par>
                            </p:childTnLst>
                          </p:cTn>
                        </p:par>
                        <p:par>
                          <p:cTn id="11" fill="hold">
                            <p:stCondLst>
                              <p:cond delay="500"/>
                            </p:stCondLst>
                            <p:childTnLst>
                              <p:par>
                                <p:cTn id="12" presetID="40" presetClass="entr" presetSubtype="0" fill="hold" grpId="0" nodeType="afterEffect">
                                  <p:stCondLst>
                                    <p:cond delay="0"/>
                                  </p:stCondLst>
                                  <p:iterate type="lt">
                                    <p:tmPct val="10000"/>
                                  </p:iterate>
                                  <p:childTnLst>
                                    <p:set>
                                      <p:cBhvr>
                                        <p:cTn id="13" dur="1" fill="hold">
                                          <p:stCondLst>
                                            <p:cond delay="0"/>
                                          </p:stCondLst>
                                        </p:cTn>
                                        <p:tgtEl>
                                          <p:spTgt spid="39"/>
                                        </p:tgtEl>
                                        <p:attrNameLst>
                                          <p:attrName>style.visibility</p:attrName>
                                        </p:attrNameLst>
                                      </p:cBhvr>
                                      <p:to>
                                        <p:strVal val="visible"/>
                                      </p:to>
                                    </p:set>
                                    <p:animEffect transition="in" filter="fade">
                                      <p:cBhvr>
                                        <p:cTn id="14" dur="1000"/>
                                        <p:tgtEl>
                                          <p:spTgt spid="39"/>
                                        </p:tgtEl>
                                      </p:cBhvr>
                                    </p:animEffect>
                                    <p:anim calcmode="lin" valueType="num">
                                      <p:cBhvr>
                                        <p:cTn id="15" dur="1000" fill="hold"/>
                                        <p:tgtEl>
                                          <p:spTgt spid="39"/>
                                        </p:tgtEl>
                                        <p:attrNameLst>
                                          <p:attrName>ppt_x</p:attrName>
                                        </p:attrNameLst>
                                      </p:cBhvr>
                                      <p:tavLst>
                                        <p:tav tm="0">
                                          <p:val>
                                            <p:strVal val="#ppt_x-.1"/>
                                          </p:val>
                                        </p:tav>
                                        <p:tav tm="100000">
                                          <p:val>
                                            <p:strVal val="#ppt_x"/>
                                          </p:val>
                                        </p:tav>
                                      </p:tavLst>
                                    </p:anim>
                                    <p:anim calcmode="lin" valueType="num">
                                      <p:cBhvr>
                                        <p:cTn id="16" dur="1000" fill="hold"/>
                                        <p:tgtEl>
                                          <p:spTgt spid="39"/>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6" presetClass="emph" presetSubtype="0" fill="hold" grpId="1" nodeType="afterEffect">
                                  <p:stCondLst>
                                    <p:cond delay="0"/>
                                  </p:stCondLst>
                                  <p:iterate type="lt">
                                    <p:tmPct val="0"/>
                                  </p:iterate>
                                  <p:childTnLst>
                                    <p:animScale>
                                      <p:cBhvr>
                                        <p:cTn id="19" dur="500" fill="hold"/>
                                        <p:tgtEl>
                                          <p:spTgt spid="3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3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Búsqueda por Similitud</a:t>
            </a:r>
          </a:p>
        </p:txBody>
      </p:sp>
      <p:sp>
        <p:nvSpPr>
          <p:cNvPr id="3" name="Marcador de texto 2"/>
          <p:cNvSpPr>
            <a:spLocks noGrp="1"/>
          </p:cNvSpPr>
          <p:nvPr>
            <p:ph type="body" idx="1"/>
          </p:nvPr>
        </p:nvSpPr>
        <p:spPr/>
        <p:txBody>
          <a:bodyPr/>
          <a:lstStyle/>
          <a:p>
            <a:r>
              <a:rPr lang="es-ES" dirty="0"/>
              <a:t>Ejemplo de </a:t>
            </a:r>
            <a:r>
              <a:rPr lang="es-ES" b="1" dirty="0"/>
              <a:t>búsqueda por similitud </a:t>
            </a:r>
            <a:r>
              <a:rPr lang="es-ES" dirty="0"/>
              <a:t>en</a:t>
            </a:r>
            <a:r>
              <a:rPr lang="es-ES" b="1" dirty="0"/>
              <a:t> </a:t>
            </a:r>
            <a:r>
              <a:rPr lang="es-ES" dirty="0"/>
              <a:t>imágenes .</a:t>
            </a:r>
            <a:endParaRPr lang="es-PE" b="1" dirty="0"/>
          </a:p>
        </p:txBody>
      </p:sp>
      <p:pic>
        <p:nvPicPr>
          <p:cNvPr id="5122" name="Picture 2" descr="Resultado de imagen para document retrieval mode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808" y="1470298"/>
            <a:ext cx="5818553" cy="315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609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s-PE" altLang="es-PE" dirty="0"/>
              <a:t>¿Qué es una Base de Datos Multimedia (</a:t>
            </a:r>
            <a:r>
              <a:rPr lang="en-US" altLang="es-PE" dirty="0"/>
              <a:t>MMDB)</a:t>
            </a:r>
            <a:r>
              <a:rPr lang="es-PE" altLang="es-PE" dirty="0"/>
              <a:t>?</a:t>
            </a:r>
          </a:p>
        </p:txBody>
      </p:sp>
      <p:sp>
        <p:nvSpPr>
          <p:cNvPr id="8197" name="Content Placeholder 4"/>
          <p:cNvSpPr>
            <a:spLocks noGrp="1"/>
          </p:cNvSpPr>
          <p:nvPr>
            <p:ph type="body" idx="1"/>
          </p:nvPr>
        </p:nvSpPr>
        <p:spPr>
          <a:xfrm>
            <a:off x="311700" y="1070658"/>
            <a:ext cx="5207978" cy="3721261"/>
          </a:xfrm>
        </p:spPr>
        <p:txBody>
          <a:bodyPr/>
          <a:lstStyle/>
          <a:p>
            <a:pPr eaLnBrk="1" hangingPunct="1">
              <a:lnSpc>
                <a:spcPct val="150000"/>
              </a:lnSpc>
            </a:pPr>
            <a:r>
              <a:rPr lang="en-US" altLang="es-PE" sz="2000" dirty="0" err="1"/>
              <a:t>Es</a:t>
            </a:r>
            <a:r>
              <a:rPr lang="en-US" altLang="es-PE" sz="2000" dirty="0"/>
              <a:t> </a:t>
            </a:r>
            <a:r>
              <a:rPr lang="en-US" altLang="es-PE" sz="2000" dirty="0" err="1"/>
              <a:t>una</a:t>
            </a:r>
            <a:r>
              <a:rPr lang="en-US" altLang="es-PE" sz="2000" dirty="0"/>
              <a:t> </a:t>
            </a:r>
            <a:r>
              <a:rPr lang="es-PE" altLang="es-PE" sz="2000" dirty="0"/>
              <a:t>colección de datos </a:t>
            </a:r>
            <a:r>
              <a:rPr lang="es-PE" altLang="es-PE" sz="2000" u="sng" dirty="0"/>
              <a:t>multimedia relacionados</a:t>
            </a:r>
            <a:r>
              <a:rPr lang="es-PE" altLang="es-PE" sz="2000" dirty="0"/>
              <a:t>. </a:t>
            </a:r>
          </a:p>
          <a:p>
            <a:pPr eaLnBrk="1" hangingPunct="1">
              <a:lnSpc>
                <a:spcPct val="150000"/>
              </a:lnSpc>
            </a:pPr>
            <a:r>
              <a:rPr lang="es-PE" altLang="es-PE" sz="2000" dirty="0"/>
              <a:t>Los datos multimedia incluyen uno o más tipos de datos de medios como </a:t>
            </a:r>
            <a:r>
              <a:rPr lang="es-PE" altLang="es-PE" sz="2000" dirty="0">
                <a:effectLst>
                  <a:outerShdw blurRad="38100" dist="38100" dir="2700000" algn="tl">
                    <a:srgbClr val="000000">
                      <a:alpha val="43137"/>
                    </a:srgbClr>
                  </a:outerShdw>
                </a:effectLst>
              </a:rPr>
              <a:t>texto</a:t>
            </a:r>
            <a:r>
              <a:rPr lang="es-PE" altLang="es-PE" sz="2000" dirty="0"/>
              <a:t>, </a:t>
            </a:r>
            <a:r>
              <a:rPr lang="es-PE" altLang="es-PE" sz="2000" dirty="0">
                <a:effectLst>
                  <a:outerShdw blurRad="38100" dist="38100" dir="2700000" algn="tl">
                    <a:srgbClr val="000000">
                      <a:alpha val="43137"/>
                    </a:srgbClr>
                  </a:outerShdw>
                </a:effectLst>
              </a:rPr>
              <a:t>imágenes</a:t>
            </a:r>
            <a:r>
              <a:rPr lang="es-PE" altLang="es-PE" sz="2000" dirty="0"/>
              <a:t>, </a:t>
            </a:r>
            <a:r>
              <a:rPr lang="es-PE" altLang="es-PE" sz="2000" dirty="0">
                <a:effectLst>
                  <a:outerShdw blurRad="38100" dist="38100" dir="2700000" algn="tl">
                    <a:srgbClr val="000000">
                      <a:alpha val="43137"/>
                    </a:srgbClr>
                  </a:outerShdw>
                </a:effectLst>
              </a:rPr>
              <a:t>objetos gráficos </a:t>
            </a:r>
            <a:r>
              <a:rPr lang="es-PE" altLang="es-PE" sz="2000" dirty="0"/>
              <a:t>(incluidos dibujos, bocetos e ilustraciones) </a:t>
            </a:r>
            <a:r>
              <a:rPr lang="es-PE" altLang="es-PE" sz="2000" dirty="0">
                <a:effectLst>
                  <a:outerShdw blurRad="38100" dist="38100" dir="2700000" algn="tl">
                    <a:srgbClr val="000000">
                      <a:alpha val="43137"/>
                    </a:srgbClr>
                  </a:outerShdw>
                </a:effectLst>
              </a:rPr>
              <a:t>secuencia de animación</a:t>
            </a:r>
            <a:r>
              <a:rPr lang="es-PE" altLang="es-PE" sz="2000" dirty="0"/>
              <a:t>, </a:t>
            </a:r>
            <a:r>
              <a:rPr lang="es-PE" altLang="es-PE" sz="2000" dirty="0">
                <a:effectLst>
                  <a:outerShdw blurRad="38100" dist="38100" dir="2700000" algn="tl">
                    <a:srgbClr val="000000">
                      <a:alpha val="43137"/>
                    </a:srgbClr>
                  </a:outerShdw>
                </a:effectLst>
              </a:rPr>
              <a:t>audio</a:t>
            </a:r>
            <a:r>
              <a:rPr lang="es-PE" altLang="es-PE" sz="2000" dirty="0"/>
              <a:t> y </a:t>
            </a:r>
            <a:r>
              <a:rPr lang="es-PE" altLang="es-PE" sz="2000" dirty="0">
                <a:effectLst>
                  <a:outerShdw blurRad="38100" dist="38100" dir="2700000" algn="tl">
                    <a:srgbClr val="000000">
                      <a:alpha val="43137"/>
                    </a:srgbClr>
                  </a:outerShdw>
                </a:effectLst>
              </a:rPr>
              <a:t>video</a:t>
            </a:r>
            <a:r>
              <a:rPr lang="es-PE" altLang="es-PE" sz="2000" dirty="0"/>
              <a:t>.</a:t>
            </a:r>
            <a:endParaRPr lang="en-US" altLang="es-PE" sz="2000" dirty="0"/>
          </a:p>
        </p:txBody>
      </p:sp>
      <p:pic>
        <p:nvPicPr>
          <p:cNvPr id="2050" name="Picture 2" descr="img.freepik.com/vector-gratis/ilustracion-vecto...">
            <a:extLst>
              <a:ext uri="{FF2B5EF4-FFF2-40B4-BE49-F238E27FC236}">
                <a16:creationId xmlns:a16="http://schemas.microsoft.com/office/drawing/2014/main" id="{44CADCC7-86DF-47B7-A1B4-5887E5E05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678" y="1484453"/>
            <a:ext cx="3624322" cy="2174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762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Búsqueda por Similitud</a:t>
            </a:r>
          </a:p>
        </p:txBody>
      </p:sp>
      <p:sp>
        <p:nvSpPr>
          <p:cNvPr id="3" name="Marcador de texto 2"/>
          <p:cNvSpPr>
            <a:spLocks noGrp="1"/>
          </p:cNvSpPr>
          <p:nvPr>
            <p:ph type="body" idx="1"/>
          </p:nvPr>
        </p:nvSpPr>
        <p:spPr/>
        <p:txBody>
          <a:bodyPr>
            <a:normAutofit lnSpcReduction="10000"/>
          </a:bodyPr>
          <a:lstStyle/>
          <a:p>
            <a:r>
              <a:rPr lang="es-PE" b="1" dirty="0"/>
              <a:t>Modelo de búsqueda </a:t>
            </a:r>
          </a:p>
          <a:p>
            <a:pPr marL="612000" lvl="1">
              <a:lnSpc>
                <a:spcPct val="100000"/>
              </a:lnSpc>
            </a:pPr>
            <a:r>
              <a:rPr lang="es-PE" sz="1600" dirty="0"/>
              <a:t>Extracción de características</a:t>
            </a:r>
          </a:p>
          <a:p>
            <a:pPr marL="972000" lvl="2">
              <a:lnSpc>
                <a:spcPct val="100000"/>
              </a:lnSpc>
            </a:pPr>
            <a:r>
              <a:rPr lang="es-PE" sz="1600" dirty="0"/>
              <a:t>Descriptor (vector)</a:t>
            </a:r>
          </a:p>
          <a:p>
            <a:pPr marL="972000" lvl="2">
              <a:lnSpc>
                <a:spcPct val="100000"/>
              </a:lnSpc>
            </a:pPr>
            <a:r>
              <a:rPr lang="es-PE" sz="1600" dirty="0"/>
              <a:t>Estructura del descriptor está oculta</a:t>
            </a:r>
            <a:br>
              <a:rPr lang="es-PE" sz="1600" dirty="0"/>
            </a:br>
            <a:r>
              <a:rPr lang="es-PE" sz="1600" dirty="0"/>
              <a:t>al usuario</a:t>
            </a:r>
          </a:p>
          <a:p>
            <a:pPr marL="612000" lvl="1">
              <a:lnSpc>
                <a:spcPct val="100000"/>
              </a:lnSpc>
            </a:pPr>
            <a:r>
              <a:rPr lang="es-PE" sz="1600" dirty="0"/>
              <a:t>Función de similitud</a:t>
            </a:r>
          </a:p>
          <a:p>
            <a:pPr marL="972000" lvl="2">
              <a:lnSpc>
                <a:spcPct val="100000"/>
              </a:lnSpc>
            </a:pPr>
            <a:r>
              <a:rPr lang="es-PE" sz="1600" dirty="0"/>
              <a:t>Permite comparar descriptores</a:t>
            </a:r>
          </a:p>
          <a:p>
            <a:pPr marL="972000" lvl="2">
              <a:lnSpc>
                <a:spcPct val="100000"/>
              </a:lnSpc>
            </a:pPr>
            <a:r>
              <a:rPr lang="es-PE" sz="1600" dirty="0"/>
              <a:t>Debe “imitar” la similitud semántica</a:t>
            </a:r>
            <a:br>
              <a:rPr lang="es-PE" sz="1600" dirty="0"/>
            </a:br>
            <a:r>
              <a:rPr lang="es-PE" sz="1600" dirty="0"/>
              <a:t>de los objetos </a:t>
            </a:r>
            <a:br>
              <a:rPr lang="es-PE" dirty="0"/>
            </a:br>
            <a:endParaRPr lang="es-PE" dirty="0"/>
          </a:p>
        </p:txBody>
      </p:sp>
      <p:pic>
        <p:nvPicPr>
          <p:cNvPr id="4" name="Imagen 3"/>
          <p:cNvPicPr>
            <a:picLocks noChangeAspect="1"/>
          </p:cNvPicPr>
          <p:nvPr/>
        </p:nvPicPr>
        <p:blipFill>
          <a:blip r:embed="rId2"/>
          <a:stretch>
            <a:fillRect/>
          </a:stretch>
        </p:blipFill>
        <p:spPr>
          <a:xfrm>
            <a:off x="5652045" y="901311"/>
            <a:ext cx="2354625" cy="3743730"/>
          </a:xfrm>
          <a:prstGeom prst="rect">
            <a:avLst/>
          </a:prstGeom>
        </p:spPr>
      </p:pic>
    </p:spTree>
    <p:extLst>
      <p:ext uri="{BB962C8B-B14F-4D97-AF65-F5344CB8AC3E}">
        <p14:creationId xmlns:p14="http://schemas.microsoft.com/office/powerpoint/2010/main" val="1748933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Búsqueda por Similitud: </a:t>
            </a:r>
            <a:r>
              <a:rPr lang="es-PE" b="0" dirty="0"/>
              <a:t>conceptos básicos</a:t>
            </a:r>
          </a:p>
        </p:txBody>
      </p:sp>
      <p:sp>
        <p:nvSpPr>
          <p:cNvPr id="3" name="Marcador de texto 2"/>
          <p:cNvSpPr>
            <a:spLocks noGrp="1"/>
          </p:cNvSpPr>
          <p:nvPr>
            <p:ph type="body" idx="1"/>
          </p:nvPr>
        </p:nvSpPr>
        <p:spPr>
          <a:xfrm>
            <a:off x="311700" y="864000"/>
            <a:ext cx="8520600" cy="3931200"/>
          </a:xfrm>
        </p:spPr>
        <p:txBody>
          <a:bodyPr/>
          <a:lstStyle/>
          <a:p>
            <a:r>
              <a:rPr lang="es-PE" dirty="0"/>
              <a:t>Concepto de </a:t>
            </a:r>
            <a:r>
              <a:rPr lang="es-PE" b="1" dirty="0"/>
              <a:t>similitud</a:t>
            </a:r>
            <a:r>
              <a:rPr lang="es-PE" dirty="0"/>
              <a:t> es inherentemente y subjetivo.</a:t>
            </a:r>
          </a:p>
          <a:p>
            <a:pPr>
              <a:spcBef>
                <a:spcPts val="600"/>
              </a:spcBef>
            </a:pPr>
            <a:r>
              <a:rPr lang="es-PE" dirty="0"/>
              <a:t>Modelos para definir objetivamente “similitud”</a:t>
            </a:r>
          </a:p>
          <a:p>
            <a:pPr lvl="1">
              <a:spcBef>
                <a:spcPts val="600"/>
              </a:spcBef>
            </a:pPr>
            <a:r>
              <a:rPr lang="es-PE" sz="1800" i="1" dirty="0"/>
              <a:t>Modelo general</a:t>
            </a:r>
            <a:r>
              <a:rPr lang="es-PE" sz="1800" dirty="0"/>
              <a:t>:</a:t>
            </a:r>
          </a:p>
          <a:p>
            <a:pPr lvl="2">
              <a:spcBef>
                <a:spcPts val="600"/>
              </a:spcBef>
            </a:pPr>
            <a:r>
              <a:rPr lang="es-PE" sz="1800" dirty="0"/>
              <a:t>Similitud: parte concordante entre objetos</a:t>
            </a:r>
          </a:p>
          <a:p>
            <a:pPr lvl="2">
              <a:spcBef>
                <a:spcPts val="600"/>
              </a:spcBef>
            </a:pPr>
            <a:r>
              <a:rPr lang="es-PE" sz="1800" dirty="0"/>
              <a:t>Características concordantes conducen a, por ejemplo,</a:t>
            </a:r>
            <a:br>
              <a:rPr lang="es-PE" sz="1800" dirty="0"/>
            </a:br>
            <a:r>
              <a:rPr lang="es-PE" sz="1800" dirty="0"/>
              <a:t>“100% similitud”</a:t>
            </a:r>
          </a:p>
          <a:p>
            <a:pPr lvl="2">
              <a:spcBef>
                <a:spcPts val="600"/>
              </a:spcBef>
            </a:pPr>
            <a:r>
              <a:rPr lang="es-PE" sz="1800" dirty="0"/>
              <a:t>También se puede considerar como un problema de</a:t>
            </a:r>
            <a:br>
              <a:rPr lang="es-PE" sz="1800" dirty="0"/>
            </a:br>
            <a:r>
              <a:rPr lang="es-PE" sz="1800" dirty="0"/>
              <a:t>optimización: “¿Cuánto cuesta transformar un objeto en</a:t>
            </a:r>
            <a:br>
              <a:rPr lang="es-PE" sz="1800" dirty="0"/>
            </a:br>
            <a:r>
              <a:rPr lang="es-PE" sz="1800" dirty="0"/>
              <a:t>otro? </a:t>
            </a:r>
            <a:br>
              <a:rPr lang="es-PE" dirty="0"/>
            </a:br>
            <a:r>
              <a:rPr lang="es-PE" dirty="0"/>
              <a:t> </a:t>
            </a:r>
            <a:br>
              <a:rPr lang="es-PE" dirty="0"/>
            </a:br>
            <a:br>
              <a:rPr lang="es-PE" dirty="0"/>
            </a:br>
            <a:endParaRPr lang="es-PE" dirty="0"/>
          </a:p>
        </p:txBody>
      </p:sp>
    </p:spTree>
    <p:extLst>
      <p:ext uri="{BB962C8B-B14F-4D97-AF65-F5344CB8AC3E}">
        <p14:creationId xmlns:p14="http://schemas.microsoft.com/office/powerpoint/2010/main" val="2797155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Búsqueda por Similitud: </a:t>
            </a:r>
            <a:r>
              <a:rPr lang="es-PE" b="0" dirty="0"/>
              <a:t>conceptos básicos</a:t>
            </a:r>
            <a:endParaRPr lang="es-PE" dirty="0"/>
          </a:p>
        </p:txBody>
      </p:sp>
      <p:sp>
        <p:nvSpPr>
          <p:cNvPr id="3" name="Marcador de texto 2"/>
          <p:cNvSpPr>
            <a:spLocks noGrp="1"/>
          </p:cNvSpPr>
          <p:nvPr>
            <p:ph type="body" idx="1"/>
          </p:nvPr>
        </p:nvSpPr>
        <p:spPr>
          <a:xfrm>
            <a:off x="311700" y="864000"/>
            <a:ext cx="8520600" cy="3931200"/>
          </a:xfrm>
        </p:spPr>
        <p:txBody>
          <a:bodyPr>
            <a:normAutofit fontScale="92500" lnSpcReduction="20000"/>
          </a:bodyPr>
          <a:lstStyle/>
          <a:p>
            <a:pPr>
              <a:spcBef>
                <a:spcPts val="600"/>
              </a:spcBef>
            </a:pPr>
            <a:r>
              <a:rPr lang="es-PE" dirty="0"/>
              <a:t>Modelos para definir objetivamente “similitud”</a:t>
            </a:r>
          </a:p>
          <a:p>
            <a:pPr lvl="1">
              <a:lnSpc>
                <a:spcPct val="100000"/>
              </a:lnSpc>
              <a:spcBef>
                <a:spcPts val="600"/>
              </a:spcBef>
              <a:spcAft>
                <a:spcPts val="600"/>
              </a:spcAft>
            </a:pPr>
            <a:r>
              <a:rPr lang="es-PE" sz="1800" i="1" dirty="0"/>
              <a:t>Similitud basada en distancias</a:t>
            </a:r>
            <a:r>
              <a:rPr lang="es-PE" sz="2400" dirty="0"/>
              <a:t>:</a:t>
            </a:r>
          </a:p>
          <a:p>
            <a:pPr lvl="2">
              <a:lnSpc>
                <a:spcPct val="100000"/>
              </a:lnSpc>
              <a:spcBef>
                <a:spcPts val="600"/>
              </a:spcBef>
              <a:spcAft>
                <a:spcPts val="600"/>
              </a:spcAft>
            </a:pPr>
            <a:r>
              <a:rPr lang="es-PE" sz="1800" dirty="0"/>
              <a:t>Una función de distancia mide la </a:t>
            </a:r>
            <a:r>
              <a:rPr lang="es-PE" sz="1800" b="1" dirty="0"/>
              <a:t>disimilitud</a:t>
            </a:r>
            <a:r>
              <a:rPr lang="es-PE" sz="1800" dirty="0"/>
              <a:t> entre</a:t>
            </a:r>
            <a:br>
              <a:rPr lang="es-PE" sz="1800" dirty="0"/>
            </a:br>
            <a:r>
              <a:rPr lang="es-PE" sz="1800" dirty="0"/>
              <a:t>objetos</a:t>
            </a:r>
          </a:p>
          <a:p>
            <a:pPr lvl="3">
              <a:lnSpc>
                <a:spcPct val="100000"/>
              </a:lnSpc>
              <a:spcBef>
                <a:spcPts val="600"/>
              </a:spcBef>
              <a:spcAft>
                <a:spcPts val="600"/>
              </a:spcAft>
            </a:pPr>
            <a:r>
              <a:rPr lang="es-PE" sz="1800" dirty="0"/>
              <a:t>A mayor distancia, más disímiles los objetos</a:t>
            </a:r>
          </a:p>
          <a:p>
            <a:pPr lvl="3">
              <a:lnSpc>
                <a:spcPct val="100000"/>
              </a:lnSpc>
              <a:spcBef>
                <a:spcPts val="600"/>
              </a:spcBef>
              <a:spcAft>
                <a:spcPts val="600"/>
              </a:spcAft>
            </a:pPr>
            <a:r>
              <a:rPr lang="es-PE" sz="1800" dirty="0"/>
              <a:t>Un objeto </a:t>
            </a:r>
            <a:r>
              <a:rPr lang="es-PE" sz="1800" i="1" dirty="0"/>
              <a:t>q </a:t>
            </a:r>
            <a:r>
              <a:rPr lang="es-PE" sz="1800" dirty="0"/>
              <a:t>tiene (por lo general) distancia 0 a sí mismo</a:t>
            </a:r>
          </a:p>
          <a:p>
            <a:pPr lvl="1">
              <a:lnSpc>
                <a:spcPct val="100000"/>
              </a:lnSpc>
              <a:spcBef>
                <a:spcPts val="600"/>
              </a:spcBef>
              <a:spcAft>
                <a:spcPts val="600"/>
              </a:spcAft>
            </a:pPr>
            <a:r>
              <a:rPr lang="es-PE" sz="1800" dirty="0"/>
              <a:t>Se puede formalizar matemáticamente en</a:t>
            </a:r>
          </a:p>
          <a:p>
            <a:pPr lvl="2">
              <a:lnSpc>
                <a:spcPct val="100000"/>
              </a:lnSpc>
              <a:spcBef>
                <a:spcPts val="600"/>
              </a:spcBef>
              <a:spcAft>
                <a:spcPts val="600"/>
              </a:spcAft>
            </a:pPr>
            <a:r>
              <a:rPr lang="es-PE" sz="1800" b="1" dirty="0"/>
              <a:t>Espacios vectoriales</a:t>
            </a:r>
            <a:r>
              <a:rPr lang="es-PE" sz="2400" b="1" dirty="0"/>
              <a:t> </a:t>
            </a:r>
          </a:p>
          <a:p>
            <a:pPr lvl="2">
              <a:lnSpc>
                <a:spcPct val="100000"/>
              </a:lnSpc>
              <a:spcBef>
                <a:spcPts val="600"/>
              </a:spcBef>
              <a:spcAft>
                <a:spcPts val="600"/>
              </a:spcAft>
            </a:pPr>
            <a:r>
              <a:rPr lang="es-PE" sz="1800" b="1" dirty="0"/>
              <a:t>Espacios métricos</a:t>
            </a:r>
            <a:br>
              <a:rPr lang="es-PE" dirty="0"/>
            </a:br>
            <a:r>
              <a:rPr lang="es-PE" dirty="0"/>
              <a:t> </a:t>
            </a:r>
            <a:br>
              <a:rPr lang="es-PE" dirty="0"/>
            </a:br>
            <a:br>
              <a:rPr lang="es-PE" dirty="0"/>
            </a:br>
            <a:endParaRPr lang="es-PE" dirty="0"/>
          </a:p>
        </p:txBody>
      </p:sp>
    </p:spTree>
    <p:extLst>
      <p:ext uri="{BB962C8B-B14F-4D97-AF65-F5344CB8AC3E}">
        <p14:creationId xmlns:p14="http://schemas.microsoft.com/office/powerpoint/2010/main" val="877221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Búsqueda por Similitud: </a:t>
            </a:r>
            <a:r>
              <a:rPr lang="es-PE" b="0" dirty="0"/>
              <a:t>conceptos básicos</a:t>
            </a:r>
            <a:endParaRPr lang="es-PE" dirty="0"/>
          </a:p>
        </p:txBody>
      </p:sp>
      <p:sp>
        <p:nvSpPr>
          <p:cNvPr id="3" name="Marcador de texto 2"/>
          <p:cNvSpPr>
            <a:spLocks noGrp="1"/>
          </p:cNvSpPr>
          <p:nvPr>
            <p:ph type="body" idx="1"/>
          </p:nvPr>
        </p:nvSpPr>
        <p:spPr>
          <a:xfrm>
            <a:off x="311700" y="864000"/>
            <a:ext cx="8520600" cy="3931200"/>
          </a:xfrm>
        </p:spPr>
        <p:txBody>
          <a:bodyPr/>
          <a:lstStyle/>
          <a:p>
            <a:pPr>
              <a:spcBef>
                <a:spcPts val="600"/>
              </a:spcBef>
            </a:pPr>
            <a:r>
              <a:rPr lang="es-PE" dirty="0"/>
              <a:t>Transformación entre similitud (</a:t>
            </a:r>
            <a:r>
              <a:rPr lang="es-PE" i="1" dirty="0"/>
              <a:t>s</a:t>
            </a:r>
            <a:r>
              <a:rPr lang="es-PE" dirty="0"/>
              <a:t>) - disimilitud (</a:t>
            </a:r>
            <a:r>
              <a:rPr lang="es-PE" i="1" dirty="0"/>
              <a:t>d</a:t>
            </a:r>
            <a:r>
              <a:rPr lang="es-PE" dirty="0"/>
              <a:t>) o viceversa</a:t>
            </a:r>
            <a:r>
              <a:rPr lang="es-PE" sz="2400" dirty="0"/>
              <a:t> </a:t>
            </a:r>
            <a:br>
              <a:rPr lang="es-PE" sz="2400" dirty="0"/>
            </a:br>
            <a:br>
              <a:rPr lang="es-PE" sz="2400" dirty="0"/>
            </a:br>
            <a:br>
              <a:rPr lang="es-PE" dirty="0"/>
            </a:br>
            <a:r>
              <a:rPr lang="es-PE" dirty="0"/>
              <a:t> </a:t>
            </a:r>
            <a:br>
              <a:rPr lang="es-PE" dirty="0"/>
            </a:br>
            <a:br>
              <a:rPr lang="es-PE" dirty="0"/>
            </a:br>
            <a:endParaRPr lang="es-PE" dirty="0"/>
          </a:p>
          <a:p>
            <a:pPr>
              <a:spcBef>
                <a:spcPts val="600"/>
              </a:spcBef>
            </a:pPr>
            <a:r>
              <a:rPr lang="es-PE" dirty="0"/>
              <a:t>En general, cualquier función monótona decreciente sirve </a:t>
            </a:r>
            <a:br>
              <a:rPr lang="es-PE" dirty="0"/>
            </a:br>
            <a:endParaRPr lang="es-PE" dirty="0"/>
          </a:p>
        </p:txBody>
      </p:sp>
      <p:pic>
        <p:nvPicPr>
          <p:cNvPr id="4" name="Imagen 3"/>
          <p:cNvPicPr>
            <a:picLocks noChangeAspect="1"/>
          </p:cNvPicPr>
          <p:nvPr/>
        </p:nvPicPr>
        <p:blipFill>
          <a:blip r:embed="rId2"/>
          <a:stretch>
            <a:fillRect/>
          </a:stretch>
        </p:blipFill>
        <p:spPr>
          <a:xfrm>
            <a:off x="2352899" y="1611187"/>
            <a:ext cx="3996713" cy="1600013"/>
          </a:xfrm>
          <a:prstGeom prst="rect">
            <a:avLst/>
          </a:prstGeom>
        </p:spPr>
      </p:pic>
    </p:spTree>
    <p:extLst>
      <p:ext uri="{BB962C8B-B14F-4D97-AF65-F5344CB8AC3E}">
        <p14:creationId xmlns:p14="http://schemas.microsoft.com/office/powerpoint/2010/main" val="3844087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Búsqueda por Similitud: </a:t>
            </a:r>
            <a:r>
              <a:rPr lang="es-PE" b="0" dirty="0"/>
              <a:t>conceptos básicos</a:t>
            </a:r>
            <a:endParaRPr lang="es-PE" dirty="0"/>
          </a:p>
        </p:txBody>
      </p:sp>
      <p:sp>
        <p:nvSpPr>
          <p:cNvPr id="3" name="Marcador de texto 2"/>
          <p:cNvSpPr>
            <a:spLocks noGrp="1"/>
          </p:cNvSpPr>
          <p:nvPr>
            <p:ph type="body" idx="1"/>
          </p:nvPr>
        </p:nvSpPr>
        <p:spPr>
          <a:xfrm>
            <a:off x="311700" y="850006"/>
            <a:ext cx="7531534" cy="3953814"/>
          </a:xfrm>
        </p:spPr>
        <p:txBody>
          <a:bodyPr>
            <a:normAutofit fontScale="92500" lnSpcReduction="10000"/>
          </a:bodyPr>
          <a:lstStyle/>
          <a:p>
            <a:r>
              <a:rPr lang="es-PE" dirty="0"/>
              <a:t>Propiedades de funciones de disimilitud:</a:t>
            </a:r>
          </a:p>
          <a:p>
            <a:endParaRPr lang="es-PE" dirty="0"/>
          </a:p>
          <a:p>
            <a:endParaRPr lang="es-PE" dirty="0"/>
          </a:p>
          <a:p>
            <a:endParaRPr lang="es-PE" dirty="0"/>
          </a:p>
          <a:p>
            <a:endParaRPr lang="es-PE" dirty="0"/>
          </a:p>
          <a:p>
            <a:endParaRPr lang="es-PE" dirty="0"/>
          </a:p>
          <a:p>
            <a:endParaRPr lang="es-PE" dirty="0"/>
          </a:p>
          <a:p>
            <a:r>
              <a:rPr lang="es-PE" dirty="0"/>
              <a:t>Una función que cumpla con estas cuatro propiedades se denomina </a:t>
            </a:r>
            <a:r>
              <a:rPr lang="es-PE" i="1" dirty="0"/>
              <a:t>métrica</a:t>
            </a:r>
            <a:r>
              <a:rPr lang="es-PE" dirty="0"/>
              <a:t> </a:t>
            </a:r>
            <a:br>
              <a:rPr lang="es-PE" dirty="0"/>
            </a:br>
            <a:r>
              <a:rPr lang="es-PE" dirty="0"/>
              <a:t> </a:t>
            </a:r>
            <a:br>
              <a:rPr lang="es-PE" dirty="0"/>
            </a:br>
            <a:endParaRPr lang="es-PE" dirty="0"/>
          </a:p>
        </p:txBody>
      </p:sp>
      <p:pic>
        <p:nvPicPr>
          <p:cNvPr id="4" name="Imagen 3"/>
          <p:cNvPicPr>
            <a:picLocks noChangeAspect="1"/>
          </p:cNvPicPr>
          <p:nvPr/>
        </p:nvPicPr>
        <p:blipFill>
          <a:blip r:embed="rId2"/>
          <a:stretch>
            <a:fillRect/>
          </a:stretch>
        </p:blipFill>
        <p:spPr>
          <a:xfrm>
            <a:off x="1539240" y="1536316"/>
            <a:ext cx="5395726" cy="1465963"/>
          </a:xfrm>
          <a:prstGeom prst="rect">
            <a:avLst/>
          </a:prstGeom>
        </p:spPr>
      </p:pic>
    </p:spTree>
    <p:extLst>
      <p:ext uri="{BB962C8B-B14F-4D97-AF65-F5344CB8AC3E}">
        <p14:creationId xmlns:p14="http://schemas.microsoft.com/office/powerpoint/2010/main" val="1522090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Búsqueda por Similitud: </a:t>
            </a:r>
            <a:r>
              <a:rPr lang="es-PE" b="0" dirty="0"/>
              <a:t>conceptos básicos</a:t>
            </a:r>
            <a:endParaRPr lang="es-PE" dirty="0"/>
          </a:p>
        </p:txBody>
      </p:sp>
      <mc:AlternateContent xmlns:mc="http://schemas.openxmlformats.org/markup-compatibility/2006" xmlns:a14="http://schemas.microsoft.com/office/drawing/2010/main">
        <mc:Choice Requires="a14">
          <p:sp>
            <p:nvSpPr>
              <p:cNvPr id="3" name="Marcador de texto 2"/>
              <p:cNvSpPr>
                <a:spLocks noGrp="1"/>
              </p:cNvSpPr>
              <p:nvPr>
                <p:ph type="body" idx="1"/>
              </p:nvPr>
            </p:nvSpPr>
            <p:spPr>
              <a:xfrm>
                <a:off x="311700" y="850006"/>
                <a:ext cx="7364108" cy="3719019"/>
              </a:xfrm>
            </p:spPr>
            <p:txBody>
              <a:bodyPr>
                <a:normAutofit/>
              </a:bodyPr>
              <a:lstStyle/>
              <a:p>
                <a:r>
                  <a:rPr lang="es-PE" sz="1800" dirty="0"/>
                  <a:t>Objetos se pueden representar como:</a:t>
                </a:r>
              </a:p>
              <a:p>
                <a:pPr lvl="1">
                  <a:lnSpc>
                    <a:spcPct val="100000"/>
                  </a:lnSpc>
                </a:pPr>
                <a:r>
                  <a:rPr lang="es-PE" sz="1600" dirty="0"/>
                  <a:t>Vectores multidimensionales: </a:t>
                </a:r>
                <a14:m>
                  <m:oMath xmlns:m="http://schemas.openxmlformats.org/officeDocument/2006/math">
                    <m:r>
                      <a:rPr lang="es-PE" sz="1600" b="0" i="1" smtClean="0">
                        <a:latin typeface="Cambria Math" panose="02040503050406030204" pitchFamily="18" charset="0"/>
                      </a:rPr>
                      <m:t>𝑥</m:t>
                    </m:r>
                    <m:r>
                      <a:rPr lang="es-PE" sz="1600" b="0" i="1" smtClean="0">
                        <a:latin typeface="Cambria Math" panose="02040503050406030204" pitchFamily="18" charset="0"/>
                      </a:rPr>
                      <m:t> ∈ </m:t>
                    </m:r>
                    <m:sSup>
                      <m:sSupPr>
                        <m:ctrlPr>
                          <a:rPr lang="es-PE" sz="1600" b="0" i="1" smtClean="0">
                            <a:latin typeface="Cambria Math" panose="02040503050406030204" pitchFamily="18" charset="0"/>
                            <a:ea typeface="Cambria Math" panose="02040503050406030204" pitchFamily="18" charset="0"/>
                          </a:rPr>
                        </m:ctrlPr>
                      </m:sSupPr>
                      <m:e>
                        <m:r>
                          <a:rPr lang="es-PE" sz="1600" i="1">
                            <a:latin typeface="Cambria Math" panose="02040503050406030204" pitchFamily="18" charset="0"/>
                            <a:ea typeface="Cambria Math" panose="02040503050406030204" pitchFamily="18" charset="0"/>
                          </a:rPr>
                          <m:t>ℛ</m:t>
                        </m:r>
                      </m:e>
                      <m:sup>
                        <m:r>
                          <a:rPr lang="es-PE" sz="1600" b="0" i="1" smtClean="0">
                            <a:latin typeface="Cambria Math" panose="02040503050406030204" pitchFamily="18" charset="0"/>
                            <a:ea typeface="Cambria Math" panose="02040503050406030204" pitchFamily="18" charset="0"/>
                          </a:rPr>
                          <m:t>𝐷</m:t>
                        </m:r>
                      </m:sup>
                    </m:sSup>
                  </m:oMath>
                </a14:m>
                <a:endParaRPr lang="es-PE" sz="1600" dirty="0"/>
              </a:p>
              <a:p>
                <a:pPr lvl="2">
                  <a:lnSpc>
                    <a:spcPct val="100000"/>
                  </a:lnSpc>
                </a:pPr>
                <a14:m>
                  <m:oMath xmlns:m="http://schemas.openxmlformats.org/officeDocument/2006/math">
                    <m:r>
                      <a:rPr lang="es-PE" sz="1600" i="1" dirty="0" smtClean="0">
                        <a:latin typeface="Cambria Math" panose="02040503050406030204" pitchFamily="18" charset="0"/>
                      </a:rPr>
                      <m:t>𝐷</m:t>
                    </m:r>
                    <m:r>
                      <a:rPr lang="es-PE" sz="1600" b="0" i="0" dirty="0" smtClean="0">
                        <a:latin typeface="Cambria Math" panose="02040503050406030204" pitchFamily="18" charset="0"/>
                      </a:rPr>
                      <m:t>:</m:t>
                    </m:r>
                  </m:oMath>
                </a14:m>
                <a:r>
                  <a:rPr lang="es-PE" sz="1600" dirty="0"/>
                  <a:t> dimensión del espacio</a:t>
                </a:r>
              </a:p>
              <a:p>
                <a:pPr lvl="1">
                  <a:lnSpc>
                    <a:spcPct val="100000"/>
                  </a:lnSpc>
                </a:pPr>
                <a:r>
                  <a:rPr lang="es-PE" sz="1600" dirty="0"/>
                  <a:t>Histogramas</a:t>
                </a:r>
              </a:p>
              <a:p>
                <a:pPr lvl="2">
                  <a:lnSpc>
                    <a:spcPct val="100000"/>
                  </a:lnSpc>
                </a:pPr>
                <a:r>
                  <a:rPr lang="es-PE" sz="1600" dirty="0"/>
                  <a:t>Normalizados</a:t>
                </a:r>
              </a:p>
              <a:p>
                <a:pPr lvl="2">
                  <a:lnSpc>
                    <a:spcPct val="100000"/>
                  </a:lnSpc>
                </a:pPr>
                <a:r>
                  <a:rPr lang="es-PE" sz="1600" dirty="0"/>
                  <a:t>Se manejan igual que los vectores</a:t>
                </a:r>
              </a:p>
              <a:p>
                <a:pPr lvl="1">
                  <a:lnSpc>
                    <a:spcPct val="100000"/>
                  </a:lnSpc>
                </a:pPr>
                <a:r>
                  <a:rPr lang="es-PE" sz="1600" dirty="0" err="1"/>
                  <a:t>Signatures</a:t>
                </a:r>
                <a:endParaRPr lang="es-PE" sz="1600" dirty="0"/>
              </a:p>
              <a:p>
                <a:pPr lvl="2">
                  <a:lnSpc>
                    <a:spcPct val="100000"/>
                  </a:lnSpc>
                </a:pPr>
                <a:r>
                  <a:rPr lang="es-PE" sz="1600" dirty="0"/>
                  <a:t>Conjuntos de vectores con un peso asociado</a:t>
                </a:r>
              </a:p>
            </p:txBody>
          </p:sp>
        </mc:Choice>
        <mc:Fallback xmlns="">
          <p:sp>
            <p:nvSpPr>
              <p:cNvPr id="3" name="Marcador de texto 2"/>
              <p:cNvSpPr>
                <a:spLocks noGrp="1" noRot="1" noChangeAspect="1" noMove="1" noResize="1" noEditPoints="1" noAdjustHandles="1" noChangeArrowheads="1" noChangeShapeType="1" noTextEdit="1"/>
              </p:cNvSpPr>
              <p:nvPr>
                <p:ph type="body" idx="1"/>
              </p:nvPr>
            </p:nvSpPr>
            <p:spPr>
              <a:xfrm>
                <a:off x="311700" y="850006"/>
                <a:ext cx="7364108" cy="3719019"/>
              </a:xfrm>
              <a:blipFill>
                <a:blip r:embed="rId2"/>
                <a:stretch>
                  <a:fillRect l="-497"/>
                </a:stretch>
              </a:blipFill>
            </p:spPr>
            <p:txBody>
              <a:bodyPr/>
              <a:lstStyle/>
              <a:p>
                <a:r>
                  <a:rPr lang="es-PE">
                    <a:noFill/>
                  </a:rPr>
                  <a:t> </a:t>
                </a:r>
              </a:p>
            </p:txBody>
          </p:sp>
        </mc:Fallback>
      </mc:AlternateContent>
    </p:spTree>
    <p:extLst>
      <p:ext uri="{BB962C8B-B14F-4D97-AF65-F5344CB8AC3E}">
        <p14:creationId xmlns:p14="http://schemas.microsoft.com/office/powerpoint/2010/main" val="4292018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Búsqueda por Similitud: </a:t>
            </a:r>
            <a:r>
              <a:rPr lang="es-PE" b="0" dirty="0"/>
              <a:t>conceptos básicos</a:t>
            </a:r>
            <a:endParaRPr lang="es-PE" dirty="0"/>
          </a:p>
        </p:txBody>
      </p:sp>
      <p:sp>
        <p:nvSpPr>
          <p:cNvPr id="3" name="Marcador de texto 2"/>
          <p:cNvSpPr>
            <a:spLocks noGrp="1"/>
          </p:cNvSpPr>
          <p:nvPr>
            <p:ph type="body" idx="1"/>
          </p:nvPr>
        </p:nvSpPr>
        <p:spPr/>
        <p:txBody>
          <a:bodyPr>
            <a:normAutofit fontScale="77500" lnSpcReduction="20000"/>
          </a:bodyPr>
          <a:lstStyle/>
          <a:p>
            <a:r>
              <a:rPr lang="es-PE" sz="2000" dirty="0"/>
              <a:t>Familia de distancias de </a:t>
            </a:r>
            <a:r>
              <a:rPr lang="es-PE" sz="2000" dirty="0" err="1"/>
              <a:t>Minkowski</a:t>
            </a:r>
            <a:endParaRPr lang="es-PE" sz="2000" dirty="0"/>
          </a:p>
          <a:p>
            <a:endParaRPr lang="es-PE" sz="2000" dirty="0"/>
          </a:p>
          <a:p>
            <a:endParaRPr lang="es-PE" sz="2000" dirty="0"/>
          </a:p>
          <a:p>
            <a:endParaRPr lang="es-PE" sz="2000" dirty="0"/>
          </a:p>
          <a:p>
            <a:r>
              <a:rPr lang="es-PE" sz="2000" dirty="0"/>
              <a:t>Ejemplos</a:t>
            </a:r>
          </a:p>
          <a:p>
            <a:pPr lvl="1">
              <a:lnSpc>
                <a:spcPct val="220000"/>
              </a:lnSpc>
            </a:pPr>
            <a:r>
              <a:rPr lang="es-PE" dirty="0"/>
              <a:t>Manhattan (p=1): </a:t>
            </a:r>
          </a:p>
          <a:p>
            <a:pPr lvl="1">
              <a:lnSpc>
                <a:spcPct val="220000"/>
              </a:lnSpc>
            </a:pPr>
            <a:r>
              <a:rPr lang="es-PE" dirty="0"/>
              <a:t>Euclidiana (p=2): </a:t>
            </a:r>
          </a:p>
          <a:p>
            <a:pPr lvl="1">
              <a:lnSpc>
                <a:spcPct val="220000"/>
              </a:lnSpc>
            </a:pPr>
            <a:r>
              <a:rPr lang="es-PE" dirty="0"/>
              <a:t>Máximo (p=infinito): </a:t>
            </a:r>
            <a:br>
              <a:rPr lang="es-PE" dirty="0"/>
            </a:br>
            <a:endParaRPr lang="es-PE" dirty="0"/>
          </a:p>
        </p:txBody>
      </p:sp>
      <p:pic>
        <p:nvPicPr>
          <p:cNvPr id="4" name="Imagen 3"/>
          <p:cNvPicPr>
            <a:picLocks noChangeAspect="1"/>
          </p:cNvPicPr>
          <p:nvPr/>
        </p:nvPicPr>
        <p:blipFill>
          <a:blip r:embed="rId2"/>
          <a:stretch>
            <a:fillRect/>
          </a:stretch>
        </p:blipFill>
        <p:spPr>
          <a:xfrm>
            <a:off x="3150495" y="1201774"/>
            <a:ext cx="3397567" cy="863575"/>
          </a:xfrm>
          <a:prstGeom prst="rect">
            <a:avLst/>
          </a:prstGeom>
        </p:spPr>
      </p:pic>
      <p:pic>
        <p:nvPicPr>
          <p:cNvPr id="5" name="Imagen 4"/>
          <p:cNvPicPr>
            <a:picLocks noChangeAspect="1"/>
          </p:cNvPicPr>
          <p:nvPr/>
        </p:nvPicPr>
        <p:blipFill>
          <a:blip r:embed="rId3"/>
          <a:stretch>
            <a:fillRect/>
          </a:stretch>
        </p:blipFill>
        <p:spPr>
          <a:xfrm>
            <a:off x="3150495" y="2284746"/>
            <a:ext cx="2259330" cy="1914485"/>
          </a:xfrm>
          <a:prstGeom prst="rect">
            <a:avLst/>
          </a:prstGeom>
        </p:spPr>
      </p:pic>
    </p:spTree>
    <p:extLst>
      <p:ext uri="{BB962C8B-B14F-4D97-AF65-F5344CB8AC3E}">
        <p14:creationId xmlns:p14="http://schemas.microsoft.com/office/powerpoint/2010/main" val="2405098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Búsqueda por Similitud: </a:t>
            </a:r>
            <a:r>
              <a:rPr lang="es-PE" b="0" dirty="0"/>
              <a:t>conceptos básicos</a:t>
            </a:r>
            <a:endParaRPr lang="es-PE" dirty="0"/>
          </a:p>
        </p:txBody>
      </p:sp>
      <p:sp>
        <p:nvSpPr>
          <p:cNvPr id="3" name="Marcador de texto 2"/>
          <p:cNvSpPr>
            <a:spLocks noGrp="1"/>
          </p:cNvSpPr>
          <p:nvPr>
            <p:ph type="body" idx="1"/>
          </p:nvPr>
        </p:nvSpPr>
        <p:spPr>
          <a:xfrm>
            <a:off x="311700" y="850006"/>
            <a:ext cx="5213337" cy="4135365"/>
          </a:xfrm>
        </p:spPr>
        <p:txBody>
          <a:bodyPr>
            <a:normAutofit fontScale="92500" lnSpcReduction="20000"/>
          </a:bodyPr>
          <a:lstStyle/>
          <a:p>
            <a:r>
              <a:rPr lang="es-PE" dirty="0"/>
              <a:t>Formas cuadráticas </a:t>
            </a:r>
          </a:p>
          <a:p>
            <a:endParaRPr lang="es-PE" dirty="0"/>
          </a:p>
          <a:p>
            <a:pPr lvl="1"/>
            <a:endParaRPr lang="es-PE" sz="500" i="1" dirty="0"/>
          </a:p>
          <a:p>
            <a:pPr lvl="1"/>
            <a:r>
              <a:rPr lang="es-PE" i="1" dirty="0"/>
              <a:t>A</a:t>
            </a:r>
            <a:r>
              <a:rPr lang="es-PE" dirty="0"/>
              <a:t>: matriz de similitud </a:t>
            </a:r>
          </a:p>
          <a:p>
            <a:r>
              <a:rPr lang="es-PE" dirty="0"/>
              <a:t>Ejemplos </a:t>
            </a:r>
          </a:p>
          <a:p>
            <a:pPr lvl="1"/>
            <a:r>
              <a:rPr lang="es-PE" dirty="0"/>
              <a:t>Euclidiana (</a:t>
            </a:r>
            <a:r>
              <a:rPr lang="es-PE" i="1" dirty="0"/>
              <a:t>A</a:t>
            </a:r>
            <a:r>
              <a:rPr lang="es-PE" dirty="0"/>
              <a:t>=matriz identidad) </a:t>
            </a:r>
          </a:p>
          <a:p>
            <a:pPr lvl="1"/>
            <a:r>
              <a:rPr lang="pt-BR" dirty="0" err="1"/>
              <a:t>Mahalanobis</a:t>
            </a:r>
            <a:r>
              <a:rPr lang="pt-BR" dirty="0"/>
              <a:t> (</a:t>
            </a:r>
            <a:r>
              <a:rPr lang="pt-BR" i="1" dirty="0"/>
              <a:t>A</a:t>
            </a:r>
            <a:r>
              <a:rPr lang="pt-BR" dirty="0"/>
              <a:t>=inversa de matriz de </a:t>
            </a:r>
            <a:r>
              <a:rPr lang="pt-BR" dirty="0" err="1"/>
              <a:t>covarianza</a:t>
            </a:r>
            <a:r>
              <a:rPr lang="pt-BR" dirty="0"/>
              <a:t>) </a:t>
            </a:r>
          </a:p>
          <a:p>
            <a:pPr lvl="1"/>
            <a:r>
              <a:rPr lang="it-IT" dirty="0"/>
              <a:t>Signature Quadratic Form Distance (SQFD) </a:t>
            </a:r>
          </a:p>
          <a:p>
            <a:pPr lvl="2"/>
            <a:r>
              <a:rPr lang="es-PE" dirty="0"/>
              <a:t>Permite medir distancia entre vectores de distinta dimensión </a:t>
            </a:r>
            <a:br>
              <a:rPr lang="es-PE" dirty="0"/>
            </a:br>
            <a:br>
              <a:rPr lang="pt-BR" dirty="0"/>
            </a:br>
            <a:br>
              <a:rPr lang="es-PE" dirty="0"/>
            </a:br>
            <a:endParaRPr lang="es-PE" dirty="0"/>
          </a:p>
        </p:txBody>
      </p:sp>
      <p:pic>
        <p:nvPicPr>
          <p:cNvPr id="4" name="Imagen 3"/>
          <p:cNvPicPr>
            <a:picLocks noChangeAspect="1"/>
          </p:cNvPicPr>
          <p:nvPr/>
        </p:nvPicPr>
        <p:blipFill>
          <a:blip r:embed="rId2"/>
          <a:stretch>
            <a:fillRect/>
          </a:stretch>
        </p:blipFill>
        <p:spPr>
          <a:xfrm>
            <a:off x="2947008" y="1091460"/>
            <a:ext cx="3602354" cy="637072"/>
          </a:xfrm>
          <a:prstGeom prst="rect">
            <a:avLst/>
          </a:prstGeom>
        </p:spPr>
      </p:pic>
      <mc:AlternateContent xmlns:mc="http://schemas.openxmlformats.org/markup-compatibility/2006" xmlns:a14="http://schemas.microsoft.com/office/drawing/2010/main">
        <mc:Choice Requires="a14">
          <p:sp>
            <p:nvSpPr>
              <p:cNvPr id="5" name="Marcador de texto 2"/>
              <p:cNvSpPr txBox="1">
                <a:spLocks/>
              </p:cNvSpPr>
              <p:nvPr/>
            </p:nvSpPr>
            <p:spPr>
              <a:xfrm>
                <a:off x="5234618" y="2244431"/>
                <a:ext cx="2872740" cy="1112520"/>
              </a:xfrm>
              <a:prstGeom prst="rect">
                <a:avLst/>
              </a:prstGeom>
              <a:noFill/>
              <a:ln w="19050">
                <a:solidFill>
                  <a:schemeClr val="bg2">
                    <a:lumMod val="50000"/>
                  </a:schemeClr>
                </a:solidFill>
              </a:ln>
            </p:spPr>
            <p:txBody>
              <a:bodyPr spcFirstLastPara="1" wrap="square" lIns="91425" tIns="91425" rIns="91425" bIns="91425" anchor="t" anchorCtr="0"/>
              <a:lstStyle>
                <a:defPPr marR="0" lvl="0" algn="l" rtl="0">
                  <a:lnSpc>
                    <a:spcPct val="100000"/>
                  </a:lnSpc>
                  <a:spcBef>
                    <a:spcPts val="0"/>
                  </a:spcBef>
                  <a:spcAft>
                    <a:spcPts val="0"/>
                  </a:spcAft>
                </a:defPPr>
                <a:lvl1pPr marL="252000" marR="0" lvl="0" indent="-252000" algn="l" rtl="0">
                  <a:lnSpc>
                    <a:spcPct val="120000"/>
                  </a:lnSpc>
                  <a:spcBef>
                    <a:spcPts val="0"/>
                  </a:spcBef>
                  <a:spcAft>
                    <a:spcPts val="0"/>
                  </a:spcAft>
                  <a:buClr>
                    <a:schemeClr val="dk2"/>
                  </a:buClr>
                  <a:buSzPts val="1800"/>
                  <a:buFont typeface="Open Sans"/>
                  <a:buChar char="●"/>
                  <a:defRPr sz="1800" b="0" i="0" u="none" strike="noStrike" cap="none" baseline="0">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0" indent="0">
                  <a:buNone/>
                </a:pPr>
                <a:r>
                  <a:rPr lang="es-PE" sz="1400" dirty="0"/>
                  <a:t>Complejidad de las distancias </a:t>
                </a:r>
              </a:p>
              <a:p>
                <a:r>
                  <a:rPr lang="es-PE" sz="1600" dirty="0" err="1"/>
                  <a:t>Minkowski</a:t>
                </a:r>
                <a:r>
                  <a:rPr lang="es-PE" sz="1600" dirty="0"/>
                  <a:t>: </a:t>
                </a:r>
                <a14:m>
                  <m:oMath xmlns:m="http://schemas.openxmlformats.org/officeDocument/2006/math">
                    <m:r>
                      <a:rPr lang="es-PE" sz="1600" i="1" dirty="0" smtClean="0">
                        <a:latin typeface="Cambria Math" panose="02040503050406030204" pitchFamily="18" charset="0"/>
                      </a:rPr>
                      <m:t>𝑂</m:t>
                    </m:r>
                    <m:r>
                      <a:rPr lang="es-PE" sz="1600" i="1" dirty="0" smtClean="0">
                        <a:latin typeface="Cambria Math" panose="02040503050406030204" pitchFamily="18" charset="0"/>
                      </a:rPr>
                      <m:t>(</m:t>
                    </m:r>
                    <m:r>
                      <a:rPr lang="es-PE" sz="1600" i="1" dirty="0" smtClean="0">
                        <a:latin typeface="Cambria Math" panose="02040503050406030204" pitchFamily="18" charset="0"/>
                      </a:rPr>
                      <m:t>𝐷</m:t>
                    </m:r>
                    <m:r>
                      <a:rPr lang="es-PE" sz="1600" i="1" dirty="0" smtClean="0">
                        <a:latin typeface="Cambria Math" panose="02040503050406030204" pitchFamily="18" charset="0"/>
                      </a:rPr>
                      <m:t>)</m:t>
                    </m:r>
                  </m:oMath>
                </a14:m>
                <a:endParaRPr lang="es-PE" sz="1600" dirty="0"/>
              </a:p>
              <a:p>
                <a:r>
                  <a:rPr lang="es-PE" sz="1600" dirty="0"/>
                  <a:t>Forma cuadrática: </a:t>
                </a:r>
                <a14:m>
                  <m:oMath xmlns:m="http://schemas.openxmlformats.org/officeDocument/2006/math">
                    <m:r>
                      <a:rPr lang="es-PE" sz="1600" i="1" dirty="0" smtClean="0">
                        <a:latin typeface="Cambria Math" panose="02040503050406030204" pitchFamily="18" charset="0"/>
                      </a:rPr>
                      <m:t>𝑂</m:t>
                    </m:r>
                    <m:d>
                      <m:dPr>
                        <m:ctrlPr>
                          <a:rPr lang="es-PE" sz="1600" i="1" dirty="0" smtClean="0">
                            <a:latin typeface="Cambria Math" panose="02040503050406030204" pitchFamily="18" charset="0"/>
                          </a:rPr>
                        </m:ctrlPr>
                      </m:dPr>
                      <m:e>
                        <m:sSup>
                          <m:sSupPr>
                            <m:ctrlPr>
                              <a:rPr lang="es-PE" sz="1600" i="1" dirty="0" smtClean="0">
                                <a:latin typeface="Cambria Math" panose="02040503050406030204" pitchFamily="18" charset="0"/>
                              </a:rPr>
                            </m:ctrlPr>
                          </m:sSupPr>
                          <m:e>
                            <m:r>
                              <a:rPr lang="es-PE" sz="1600" i="1" dirty="0" smtClean="0">
                                <a:latin typeface="Cambria Math" panose="02040503050406030204" pitchFamily="18" charset="0"/>
                              </a:rPr>
                              <m:t>𝐷</m:t>
                            </m:r>
                          </m:e>
                          <m:sup>
                            <m:r>
                              <a:rPr lang="es-PE" sz="1600" i="1" dirty="0" smtClean="0">
                                <a:latin typeface="Cambria Math" panose="02040503050406030204" pitchFamily="18" charset="0"/>
                              </a:rPr>
                              <m:t>2</m:t>
                            </m:r>
                          </m:sup>
                        </m:sSup>
                      </m:e>
                    </m:d>
                  </m:oMath>
                </a14:m>
                <a:endParaRPr lang="es-PE" sz="1400" dirty="0"/>
              </a:p>
              <a:p>
                <a:pPr marL="596900" lvl="1" indent="0">
                  <a:buFont typeface="Open Sans"/>
                  <a:buNone/>
                </a:pPr>
                <a:br>
                  <a:rPr lang="es-PE" sz="1000" dirty="0"/>
                </a:br>
                <a:endParaRPr lang="es-PE" sz="1000" dirty="0"/>
              </a:p>
            </p:txBody>
          </p:sp>
        </mc:Choice>
        <mc:Fallback xmlns="">
          <p:sp>
            <p:nvSpPr>
              <p:cNvPr id="5" name="Marcador de texto 2"/>
              <p:cNvSpPr txBox="1">
                <a:spLocks noRot="1" noChangeAspect="1" noMove="1" noResize="1" noEditPoints="1" noAdjustHandles="1" noChangeArrowheads="1" noChangeShapeType="1" noTextEdit="1"/>
              </p:cNvSpPr>
              <p:nvPr/>
            </p:nvSpPr>
            <p:spPr>
              <a:xfrm>
                <a:off x="5234618" y="2244431"/>
                <a:ext cx="2872740" cy="1112520"/>
              </a:xfrm>
              <a:prstGeom prst="rect">
                <a:avLst/>
              </a:prstGeom>
              <a:blipFill>
                <a:blip r:embed="rId3"/>
                <a:stretch>
                  <a:fillRect l="-1266"/>
                </a:stretch>
              </a:blipFill>
              <a:ln w="19050">
                <a:solidFill>
                  <a:schemeClr val="bg2">
                    <a:lumMod val="50000"/>
                  </a:schemeClr>
                </a:solidFill>
              </a:ln>
            </p:spPr>
            <p:txBody>
              <a:bodyPr/>
              <a:lstStyle/>
              <a:p>
                <a:r>
                  <a:rPr lang="es-PE">
                    <a:noFill/>
                  </a:rPr>
                  <a:t> </a:t>
                </a:r>
              </a:p>
            </p:txBody>
          </p:sp>
        </mc:Fallback>
      </mc:AlternateContent>
    </p:spTree>
    <p:extLst>
      <p:ext uri="{BB962C8B-B14F-4D97-AF65-F5344CB8AC3E}">
        <p14:creationId xmlns:p14="http://schemas.microsoft.com/office/powerpoint/2010/main" val="52379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dirty="0"/>
              <a:t>Búsqueda por Similitud: </a:t>
            </a:r>
            <a:r>
              <a:rPr lang="es-PE" b="0" dirty="0"/>
              <a:t>espacios métricos</a:t>
            </a:r>
            <a:r>
              <a:rPr lang="es-PE" dirty="0"/>
              <a:t> </a:t>
            </a:r>
            <a:br>
              <a:rPr lang="es-PE" dirty="0"/>
            </a:br>
            <a:endParaRPr lang="es-PE" dirty="0"/>
          </a:p>
        </p:txBody>
      </p:sp>
      <mc:AlternateContent xmlns:mc="http://schemas.openxmlformats.org/markup-compatibility/2006" xmlns:a14="http://schemas.microsoft.com/office/drawing/2010/main">
        <mc:Choice Requires="a14">
          <p:sp>
            <p:nvSpPr>
              <p:cNvPr id="3" name="Marcador de texto 2"/>
              <p:cNvSpPr>
                <a:spLocks noGrp="1"/>
              </p:cNvSpPr>
              <p:nvPr>
                <p:ph type="body" idx="1"/>
              </p:nvPr>
            </p:nvSpPr>
            <p:spPr>
              <a:xfrm>
                <a:off x="311700" y="850006"/>
                <a:ext cx="7666762" cy="3927734"/>
              </a:xfrm>
            </p:spPr>
            <p:txBody>
              <a:bodyPr>
                <a:normAutofit/>
              </a:bodyPr>
              <a:lstStyle/>
              <a:p>
                <a:pPr>
                  <a:lnSpc>
                    <a:spcPct val="150000"/>
                  </a:lnSpc>
                  <a:spcBef>
                    <a:spcPts val="600"/>
                  </a:spcBef>
                  <a:spcAft>
                    <a:spcPts val="600"/>
                  </a:spcAft>
                </a:pPr>
                <a:r>
                  <a:rPr lang="es-PE" sz="2000" dirty="0"/>
                  <a:t>Objetos de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Χ</m:t>
                    </m:r>
                  </m:oMath>
                </a14:m>
                <a:r>
                  <a:rPr lang="es-PE" sz="2000" dirty="0"/>
                  <a:t>  son directamente comparados utilizando </a:t>
                </a:r>
                <a14:m>
                  <m:oMath xmlns:m="http://schemas.openxmlformats.org/officeDocument/2006/math">
                    <m:r>
                      <a:rPr lang="es-PE" sz="2000" i="1" smtClean="0">
                        <a:latin typeface="Cambria Math" panose="02040503050406030204" pitchFamily="18" charset="0"/>
                        <a:ea typeface="Cambria Math" panose="02040503050406030204" pitchFamily="18" charset="0"/>
                      </a:rPr>
                      <m:t>𝛿</m:t>
                    </m:r>
                  </m:oMath>
                </a14:m>
                <a:r>
                  <a:rPr lang="es-PE" dirty="0"/>
                  <a:t>.</a:t>
                </a:r>
              </a:p>
              <a:p>
                <a:pPr>
                  <a:lnSpc>
                    <a:spcPct val="150000"/>
                  </a:lnSpc>
                  <a:spcBef>
                    <a:spcPts val="600"/>
                  </a:spcBef>
                  <a:spcAft>
                    <a:spcPts val="600"/>
                  </a:spcAft>
                </a:pPr>
                <a14:m>
                  <m:oMath xmlns:m="http://schemas.openxmlformats.org/officeDocument/2006/math">
                    <m:r>
                      <a:rPr lang="es-PE" sz="2000" i="1">
                        <a:latin typeface="Cambria Math" panose="02040503050406030204" pitchFamily="18" charset="0"/>
                        <a:ea typeface="Cambria Math" panose="02040503050406030204" pitchFamily="18" charset="0"/>
                      </a:rPr>
                      <m:t>𝛿</m:t>
                    </m:r>
                    <m:r>
                      <a:rPr lang="es-PE" sz="2000" i="1">
                        <a:latin typeface="Cambria Math" panose="02040503050406030204" pitchFamily="18" charset="0"/>
                        <a:ea typeface="Cambria Math" panose="02040503050406030204" pitchFamily="18" charset="0"/>
                      </a:rPr>
                      <m:t> </m:t>
                    </m:r>
                  </m:oMath>
                </a14:m>
                <a:r>
                  <a:rPr lang="es-PE" sz="2000" dirty="0"/>
                  <a:t>indica el grado de disimilitud entre dos objetos</a:t>
                </a:r>
                <a:r>
                  <a:rPr lang="es-PE" dirty="0"/>
                  <a:t>.</a:t>
                </a:r>
              </a:p>
              <a:p>
                <a:pPr>
                  <a:lnSpc>
                    <a:spcPct val="150000"/>
                  </a:lnSpc>
                  <a:spcBef>
                    <a:spcPts val="600"/>
                  </a:spcBef>
                  <a:spcAft>
                    <a:spcPts val="600"/>
                  </a:spcAft>
                </a:pPr>
                <a:r>
                  <a:rPr lang="es-PE" sz="2000" dirty="0"/>
                  <a:t>Ejemplo: </a:t>
                </a:r>
                <a:r>
                  <a:rPr lang="es-PE" sz="2000" i="1" dirty="0" err="1"/>
                  <a:t>strings</a:t>
                </a:r>
                <a:r>
                  <a:rPr lang="es-PE" sz="2000" i="1" dirty="0"/>
                  <a:t> </a:t>
                </a:r>
                <a:r>
                  <a:rPr lang="es-PE" sz="2000" dirty="0"/>
                  <a:t>+ distancia de edición</a:t>
                </a:r>
                <a:r>
                  <a:rPr lang="es-PE" dirty="0"/>
                  <a:t> </a:t>
                </a:r>
              </a:p>
              <a:p>
                <a:pPr lvl="1">
                  <a:lnSpc>
                    <a:spcPct val="150000"/>
                  </a:lnSpc>
                  <a:spcBef>
                    <a:spcPts val="600"/>
                  </a:spcBef>
                  <a:spcAft>
                    <a:spcPts val="600"/>
                  </a:spcAft>
                </a:pPr>
                <a:r>
                  <a:rPr lang="es-PE" sz="1800" i="1" dirty="0"/>
                  <a:t>Distancia de edición</a:t>
                </a:r>
                <a:r>
                  <a:rPr lang="es-PE" sz="1800" dirty="0"/>
                  <a:t>: mínimo # de inserciones, borrados o substituciones para transformar un </a:t>
                </a:r>
                <a:r>
                  <a:rPr lang="es-PE" sz="1800" dirty="0" err="1"/>
                  <a:t>string</a:t>
                </a:r>
                <a:r>
                  <a:rPr lang="es-PE" sz="1800" dirty="0"/>
                  <a:t> en otro</a:t>
                </a:r>
                <a:r>
                  <a:rPr lang="es-PE" sz="1600" dirty="0"/>
                  <a:t>.</a:t>
                </a:r>
                <a:br>
                  <a:rPr lang="es-PE" dirty="0"/>
                </a:br>
                <a:endParaRPr lang="es-PE" sz="650" dirty="0"/>
              </a:p>
              <a:p>
                <a:pPr marL="596900" lvl="1" indent="0">
                  <a:buNone/>
                </a:pPr>
                <a:br>
                  <a:rPr lang="es-PE" sz="1050" dirty="0"/>
                </a:br>
                <a:endParaRPr lang="es-PE" sz="1050" dirty="0"/>
              </a:p>
            </p:txBody>
          </p:sp>
        </mc:Choice>
        <mc:Fallback xmlns="">
          <p:sp>
            <p:nvSpPr>
              <p:cNvPr id="3" name="Marcador de texto 2"/>
              <p:cNvSpPr>
                <a:spLocks noGrp="1" noRot="1" noChangeAspect="1" noMove="1" noResize="1" noEditPoints="1" noAdjustHandles="1" noChangeArrowheads="1" noChangeShapeType="1" noTextEdit="1"/>
              </p:cNvSpPr>
              <p:nvPr>
                <p:ph type="body" idx="1"/>
              </p:nvPr>
            </p:nvSpPr>
            <p:spPr>
              <a:xfrm>
                <a:off x="311700" y="850006"/>
                <a:ext cx="7666762" cy="3927734"/>
              </a:xfrm>
              <a:blipFill>
                <a:blip r:embed="rId2"/>
                <a:stretch>
                  <a:fillRect l="-477"/>
                </a:stretch>
              </a:blipFill>
            </p:spPr>
            <p:txBody>
              <a:bodyPr/>
              <a:lstStyle/>
              <a:p>
                <a:r>
                  <a:rPr lang="es-PE">
                    <a:noFill/>
                  </a:rPr>
                  <a:t> </a:t>
                </a:r>
              </a:p>
            </p:txBody>
          </p:sp>
        </mc:Fallback>
      </mc:AlternateContent>
    </p:spTree>
    <p:extLst>
      <p:ext uri="{BB962C8B-B14F-4D97-AF65-F5344CB8AC3E}">
        <p14:creationId xmlns:p14="http://schemas.microsoft.com/office/powerpoint/2010/main" val="960419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dirty="0"/>
              <a:t>Búsqueda por Similitud: </a:t>
            </a:r>
            <a:r>
              <a:rPr lang="es-PE" b="0" dirty="0"/>
              <a:t>espacios vectoriales</a:t>
            </a:r>
            <a:r>
              <a:rPr lang="es-PE" dirty="0"/>
              <a:t> </a:t>
            </a:r>
            <a:br>
              <a:rPr lang="es-PE" dirty="0"/>
            </a:br>
            <a:endParaRPr lang="es-PE" dirty="0"/>
          </a:p>
        </p:txBody>
      </p:sp>
      <mc:AlternateContent xmlns:mc="http://schemas.openxmlformats.org/markup-compatibility/2006" xmlns:a14="http://schemas.microsoft.com/office/drawing/2010/main">
        <mc:Choice Requires="a14">
          <p:sp>
            <p:nvSpPr>
              <p:cNvPr id="3" name="Marcador de texto 2"/>
              <p:cNvSpPr>
                <a:spLocks noGrp="1"/>
              </p:cNvSpPr>
              <p:nvPr>
                <p:ph type="body" idx="1"/>
              </p:nvPr>
            </p:nvSpPr>
            <p:spPr>
              <a:xfrm>
                <a:off x="311700" y="850006"/>
                <a:ext cx="8337000" cy="3927734"/>
              </a:xfrm>
            </p:spPr>
            <p:txBody>
              <a:bodyPr/>
              <a:lstStyle/>
              <a:p>
                <a:pPr>
                  <a:lnSpc>
                    <a:spcPct val="150000"/>
                  </a:lnSpc>
                  <a:spcBef>
                    <a:spcPts val="600"/>
                  </a:spcBef>
                  <a:spcAft>
                    <a:spcPts val="600"/>
                  </a:spcAft>
                </a:pPr>
                <a:r>
                  <a:rPr lang="es-PE" sz="2000" dirty="0"/>
                  <a:t>Espacio vectorial: caso particular de espacio métrico.</a:t>
                </a:r>
              </a:p>
              <a:p>
                <a:pPr>
                  <a:lnSpc>
                    <a:spcPct val="150000"/>
                  </a:lnSpc>
                  <a:spcBef>
                    <a:spcPts val="600"/>
                  </a:spcBef>
                  <a:spcAft>
                    <a:spcPts val="600"/>
                  </a:spcAft>
                </a:pPr>
                <a14:m>
                  <m:oMath xmlns:m="http://schemas.openxmlformats.org/officeDocument/2006/math">
                    <m:sSup>
                      <m:sSupPr>
                        <m:ctrlPr>
                          <a:rPr lang="es-PE" sz="2000" i="1" smtClean="0">
                            <a:latin typeface="Cambria Math" panose="02040503050406030204" pitchFamily="18" charset="0"/>
                            <a:ea typeface="Cambria Math" panose="02040503050406030204" pitchFamily="18" charset="0"/>
                          </a:rPr>
                        </m:ctrlPr>
                      </m:sSupPr>
                      <m:e>
                        <m:r>
                          <a:rPr lang="es-PE" sz="2000" i="1">
                            <a:latin typeface="Cambria Math" panose="02040503050406030204" pitchFamily="18" charset="0"/>
                            <a:ea typeface="Cambria Math" panose="02040503050406030204" pitchFamily="18" charset="0"/>
                          </a:rPr>
                          <m:t>ℝ</m:t>
                        </m:r>
                      </m:e>
                      <m:sup>
                        <m:r>
                          <a:rPr lang="es-PE" sz="2000" b="0" i="1" smtClean="0">
                            <a:latin typeface="Cambria Math" panose="02040503050406030204" pitchFamily="18" charset="0"/>
                            <a:ea typeface="Cambria Math" panose="02040503050406030204" pitchFamily="18" charset="0"/>
                          </a:rPr>
                          <m:t>𝑑</m:t>
                        </m:r>
                      </m:sup>
                    </m:sSup>
                  </m:oMath>
                </a14:m>
                <a:r>
                  <a:rPr lang="es-PE" sz="2000" dirty="0"/>
                  <a:t>: </a:t>
                </a:r>
                <a:r>
                  <a:rPr lang="es-PE" sz="2000" i="1" dirty="0"/>
                  <a:t>d</a:t>
                </a:r>
                <a:r>
                  <a:rPr lang="es-PE" sz="2000" dirty="0"/>
                  <a:t>-</a:t>
                </a:r>
                <a:r>
                  <a:rPr lang="es-PE" sz="2000" dirty="0" err="1"/>
                  <a:t>tuplas</a:t>
                </a:r>
                <a:r>
                  <a:rPr lang="es-PE" sz="2000" dirty="0"/>
                  <a:t> de números reales (</a:t>
                </a:r>
                <a:r>
                  <a:rPr lang="es-PE" sz="2000" i="1" dirty="0"/>
                  <a:t>vectores</a:t>
                </a:r>
                <a:r>
                  <a:rPr lang="es-PE" sz="2000" dirty="0"/>
                  <a:t>)</a:t>
                </a:r>
              </a:p>
              <a:p>
                <a:pPr>
                  <a:lnSpc>
                    <a:spcPct val="150000"/>
                  </a:lnSpc>
                  <a:spcBef>
                    <a:spcPts val="600"/>
                  </a:spcBef>
                  <a:spcAft>
                    <a:spcPts val="600"/>
                  </a:spcAft>
                </a:pPr>
                <a:endParaRPr lang="es-PE" sz="2000" dirty="0"/>
              </a:p>
              <a:p>
                <a:pPr marL="596900" lvl="1" indent="0">
                  <a:buNone/>
                </a:pPr>
                <a:br>
                  <a:rPr lang="es-PE" sz="1100" dirty="0"/>
                </a:br>
                <a:endParaRPr lang="es-PE" sz="1100" dirty="0"/>
              </a:p>
            </p:txBody>
          </p:sp>
        </mc:Choice>
        <mc:Fallback xmlns="">
          <p:sp>
            <p:nvSpPr>
              <p:cNvPr id="3" name="Marcador de texto 2"/>
              <p:cNvSpPr>
                <a:spLocks noGrp="1" noRot="1" noChangeAspect="1" noMove="1" noResize="1" noEditPoints="1" noAdjustHandles="1" noChangeArrowheads="1" noChangeShapeType="1" noTextEdit="1"/>
              </p:cNvSpPr>
              <p:nvPr>
                <p:ph type="body" idx="1"/>
              </p:nvPr>
            </p:nvSpPr>
            <p:spPr>
              <a:xfrm>
                <a:off x="311700" y="850006"/>
                <a:ext cx="8337000" cy="3927734"/>
              </a:xfrm>
              <a:blipFill>
                <a:blip r:embed="rId2"/>
                <a:stretch>
                  <a:fillRect l="-439"/>
                </a:stretch>
              </a:blipFill>
            </p:spPr>
            <p:txBody>
              <a:bodyPr/>
              <a:lstStyle/>
              <a:p>
                <a:r>
                  <a:rPr lang="es-PE">
                    <a:noFill/>
                  </a:rPr>
                  <a:t> </a:t>
                </a:r>
              </a:p>
            </p:txBody>
          </p:sp>
        </mc:Fallback>
      </mc:AlternateContent>
      <p:pic>
        <p:nvPicPr>
          <p:cNvPr id="4" name="Imagen 3"/>
          <p:cNvPicPr>
            <a:picLocks noChangeAspect="1"/>
          </p:cNvPicPr>
          <p:nvPr/>
        </p:nvPicPr>
        <p:blipFill>
          <a:blip r:embed="rId3"/>
          <a:stretch>
            <a:fillRect/>
          </a:stretch>
        </p:blipFill>
        <p:spPr>
          <a:xfrm>
            <a:off x="2133600" y="2585273"/>
            <a:ext cx="4384357" cy="1574444"/>
          </a:xfrm>
          <a:prstGeom prst="rect">
            <a:avLst/>
          </a:prstGeom>
        </p:spPr>
      </p:pic>
    </p:spTree>
    <p:extLst>
      <p:ext uri="{BB962C8B-B14F-4D97-AF65-F5344CB8AC3E}">
        <p14:creationId xmlns:p14="http://schemas.microsoft.com/office/powerpoint/2010/main" val="1412240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dirty="0"/>
              <a:t>¿Y un Sistema de Gestión de Base de Datos Multimedia?</a:t>
            </a:r>
          </a:p>
        </p:txBody>
      </p:sp>
      <p:sp>
        <p:nvSpPr>
          <p:cNvPr id="8197" name="Content Placeholder 4"/>
          <p:cNvSpPr>
            <a:spLocks noGrp="1"/>
          </p:cNvSpPr>
          <p:nvPr>
            <p:ph type="body" idx="1"/>
          </p:nvPr>
        </p:nvSpPr>
        <p:spPr>
          <a:xfrm>
            <a:off x="311700" y="1120462"/>
            <a:ext cx="7808430" cy="3448563"/>
          </a:xfrm>
        </p:spPr>
        <p:txBody>
          <a:bodyPr/>
          <a:lstStyle/>
          <a:p>
            <a:pPr eaLnBrk="1" hangingPunct="1">
              <a:lnSpc>
                <a:spcPct val="150000"/>
              </a:lnSpc>
            </a:pPr>
            <a:r>
              <a:rPr lang="en-US" altLang="es-PE" dirty="0" err="1"/>
              <a:t>Sería</a:t>
            </a:r>
            <a:r>
              <a:rPr lang="en-US" altLang="es-PE" dirty="0"/>
              <a:t> </a:t>
            </a:r>
            <a:r>
              <a:rPr lang="en-US" altLang="es-PE" dirty="0" err="1"/>
              <a:t>entonces</a:t>
            </a:r>
            <a:r>
              <a:rPr lang="en-US" altLang="es-PE" dirty="0"/>
              <a:t> un </a:t>
            </a:r>
            <a:r>
              <a:rPr lang="en-US" altLang="es-PE" u="sng" dirty="0"/>
              <a:t>software</a:t>
            </a:r>
            <a:r>
              <a:rPr lang="en-US" altLang="es-PE" dirty="0"/>
              <a:t> que </a:t>
            </a:r>
            <a:r>
              <a:rPr lang="es-PE" altLang="es-PE" dirty="0"/>
              <a:t>gestione diferentes tipos de datos potencialmente representados en una amplia variedad de </a:t>
            </a:r>
            <a:r>
              <a:rPr lang="es-PE" altLang="es-PE" dirty="0">
                <a:effectLst>
                  <a:outerShdw blurRad="38100" dist="38100" dir="2700000" algn="tl">
                    <a:srgbClr val="000000">
                      <a:alpha val="43137"/>
                    </a:srgbClr>
                  </a:outerShdw>
                </a:effectLst>
              </a:rPr>
              <a:t>formatos</a:t>
            </a:r>
            <a:r>
              <a:rPr lang="es-PE" altLang="es-PE" dirty="0"/>
              <a:t> y en una amplia gama de fuentes de medios. </a:t>
            </a:r>
          </a:p>
          <a:p>
            <a:pPr eaLnBrk="1" hangingPunct="1">
              <a:lnSpc>
                <a:spcPct val="150000"/>
              </a:lnSpc>
            </a:pPr>
            <a:r>
              <a:rPr lang="es-PE" altLang="es-PE" dirty="0"/>
              <a:t>Proporciona soporte para </a:t>
            </a:r>
            <a:r>
              <a:rPr lang="es-PE" altLang="es-PE" u="sng" dirty="0"/>
              <a:t>tipos de datos multimedia </a:t>
            </a:r>
            <a:r>
              <a:rPr lang="es-PE" altLang="es-PE" dirty="0"/>
              <a:t>y facilita la creación, almacenamiento, acceso, </a:t>
            </a:r>
            <a:r>
              <a:rPr lang="es-PE" altLang="es-PE" u="sng" dirty="0"/>
              <a:t>consulta</a:t>
            </a:r>
            <a:r>
              <a:rPr lang="es-PE" altLang="es-PE" dirty="0"/>
              <a:t> y control de una base de datos multimedia.</a:t>
            </a:r>
            <a:endParaRPr lang="en-US" altLang="es-PE" dirty="0"/>
          </a:p>
          <a:p>
            <a:pPr eaLnBrk="1" hangingPunct="1">
              <a:lnSpc>
                <a:spcPct val="150000"/>
              </a:lnSpc>
            </a:pPr>
            <a:endParaRPr lang="en-US" altLang="es-PE" dirty="0"/>
          </a:p>
        </p:txBody>
      </p:sp>
    </p:spTree>
    <p:extLst>
      <p:ext uri="{BB962C8B-B14F-4D97-AF65-F5344CB8AC3E}">
        <p14:creationId xmlns:p14="http://schemas.microsoft.com/office/powerpoint/2010/main" val="3006612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Búsqueda por Similitud: </a:t>
            </a:r>
            <a:r>
              <a:rPr lang="es-PE" b="0" dirty="0"/>
              <a:t>espacios vectoriales</a:t>
            </a:r>
            <a:r>
              <a:rPr lang="es-PE" dirty="0"/>
              <a:t> </a:t>
            </a:r>
          </a:p>
        </p:txBody>
      </p:sp>
      <p:sp>
        <p:nvSpPr>
          <p:cNvPr id="3" name="Marcador de texto 2"/>
          <p:cNvSpPr>
            <a:spLocks noGrp="1"/>
          </p:cNvSpPr>
          <p:nvPr>
            <p:ph type="body" idx="1"/>
          </p:nvPr>
        </p:nvSpPr>
        <p:spPr/>
        <p:txBody>
          <a:bodyPr>
            <a:normAutofit fontScale="92500" lnSpcReduction="10000"/>
          </a:bodyPr>
          <a:lstStyle/>
          <a:p>
            <a:r>
              <a:rPr lang="es-PE" sz="2000" dirty="0"/>
              <a:t>Método de vectores característicos </a:t>
            </a:r>
          </a:p>
          <a:p>
            <a:endParaRPr lang="es-PE" sz="2000" dirty="0"/>
          </a:p>
          <a:p>
            <a:endParaRPr lang="es-PE" sz="2000" dirty="0"/>
          </a:p>
          <a:p>
            <a:endParaRPr lang="es-PE" sz="2000" dirty="0"/>
          </a:p>
          <a:p>
            <a:endParaRPr lang="es-PE" sz="2000" dirty="0"/>
          </a:p>
          <a:p>
            <a:endParaRPr lang="es-PE" sz="2000" dirty="0"/>
          </a:p>
          <a:p>
            <a:endParaRPr lang="es-PE" sz="2000" dirty="0"/>
          </a:p>
          <a:p>
            <a:endParaRPr lang="es-PE" sz="2000" dirty="0"/>
          </a:p>
          <a:p>
            <a:r>
              <a:rPr lang="es-PE" sz="2000" dirty="0"/>
              <a:t>La búsqueda se reduce a buscar puntos cercanos en un espacio vectorial.</a:t>
            </a:r>
            <a:br>
              <a:rPr lang="es-PE" sz="2000" dirty="0"/>
            </a:br>
            <a:br>
              <a:rPr lang="es-PE" sz="2000" dirty="0"/>
            </a:br>
            <a:endParaRPr lang="es-PE" sz="2000" dirty="0"/>
          </a:p>
        </p:txBody>
      </p:sp>
      <p:pic>
        <p:nvPicPr>
          <p:cNvPr id="4" name="Imagen 3"/>
          <p:cNvPicPr>
            <a:picLocks noChangeAspect="1"/>
          </p:cNvPicPr>
          <p:nvPr/>
        </p:nvPicPr>
        <p:blipFill>
          <a:blip r:embed="rId2"/>
          <a:stretch>
            <a:fillRect/>
          </a:stretch>
        </p:blipFill>
        <p:spPr>
          <a:xfrm>
            <a:off x="1334144" y="1503807"/>
            <a:ext cx="6019800" cy="1873663"/>
          </a:xfrm>
          <a:prstGeom prst="rect">
            <a:avLst/>
          </a:prstGeom>
        </p:spPr>
      </p:pic>
    </p:spTree>
    <p:extLst>
      <p:ext uri="{BB962C8B-B14F-4D97-AF65-F5344CB8AC3E}">
        <p14:creationId xmlns:p14="http://schemas.microsoft.com/office/powerpoint/2010/main" val="2028713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Búsqueda por Similitud: </a:t>
            </a:r>
            <a:r>
              <a:rPr lang="es-PE" b="0" dirty="0"/>
              <a:t>espacios vectoriales</a:t>
            </a:r>
            <a:r>
              <a:rPr lang="es-PE" dirty="0"/>
              <a:t> </a:t>
            </a:r>
          </a:p>
        </p:txBody>
      </p:sp>
      <p:sp>
        <p:nvSpPr>
          <p:cNvPr id="3" name="Marcador de texto 2"/>
          <p:cNvSpPr>
            <a:spLocks noGrp="1"/>
          </p:cNvSpPr>
          <p:nvPr>
            <p:ph type="body" idx="1"/>
          </p:nvPr>
        </p:nvSpPr>
        <p:spPr>
          <a:xfrm>
            <a:off x="311700" y="850006"/>
            <a:ext cx="7570170" cy="3719019"/>
          </a:xfrm>
        </p:spPr>
        <p:txBody>
          <a:bodyPr>
            <a:normAutofit lnSpcReduction="10000"/>
          </a:bodyPr>
          <a:lstStyle/>
          <a:p>
            <a:pPr>
              <a:spcBef>
                <a:spcPts val="600"/>
              </a:spcBef>
              <a:spcAft>
                <a:spcPts val="600"/>
              </a:spcAft>
            </a:pPr>
            <a:r>
              <a:rPr lang="es-PE" b="1" dirty="0"/>
              <a:t>Función de extracción de características</a:t>
            </a:r>
          </a:p>
          <a:p>
            <a:pPr lvl="1">
              <a:spcBef>
                <a:spcPts val="600"/>
              </a:spcBef>
              <a:spcAft>
                <a:spcPts val="600"/>
              </a:spcAft>
            </a:pPr>
            <a:r>
              <a:rPr lang="es-PE" sz="1600" dirty="0"/>
              <a:t>Dependiente del tipo de dato multimedia</a:t>
            </a:r>
          </a:p>
          <a:p>
            <a:pPr lvl="1">
              <a:spcBef>
                <a:spcPts val="600"/>
              </a:spcBef>
              <a:spcAft>
                <a:spcPts val="600"/>
              </a:spcAft>
            </a:pPr>
            <a:r>
              <a:rPr lang="es-PE" sz="1600" dirty="0"/>
              <a:t>Definida por un experto</a:t>
            </a:r>
          </a:p>
          <a:p>
            <a:pPr>
              <a:spcBef>
                <a:spcPts val="600"/>
              </a:spcBef>
              <a:spcAft>
                <a:spcPts val="600"/>
              </a:spcAft>
            </a:pPr>
            <a:r>
              <a:rPr lang="es-PE" dirty="0"/>
              <a:t>Dimensión del espacio: parámetro de la función de extracción de características</a:t>
            </a:r>
          </a:p>
          <a:p>
            <a:pPr lvl="1">
              <a:spcBef>
                <a:spcPts val="600"/>
              </a:spcBef>
              <a:spcAft>
                <a:spcPts val="600"/>
              </a:spcAft>
            </a:pPr>
            <a:r>
              <a:rPr lang="es-PE" sz="1600" dirty="0"/>
              <a:t>Representaciones más finas se obtienen usando</a:t>
            </a:r>
            <a:br>
              <a:rPr lang="es-PE" sz="1600" dirty="0"/>
            </a:br>
            <a:r>
              <a:rPr lang="es-PE" sz="1600" dirty="0"/>
              <a:t>más dimensiones</a:t>
            </a:r>
          </a:p>
          <a:p>
            <a:pPr lvl="1">
              <a:spcBef>
                <a:spcPts val="600"/>
              </a:spcBef>
              <a:spcAft>
                <a:spcPts val="600"/>
              </a:spcAft>
            </a:pPr>
            <a:r>
              <a:rPr lang="es-PE" sz="1600" dirty="0"/>
              <a:t>En general existe un </a:t>
            </a:r>
            <a:r>
              <a:rPr lang="es-PE" sz="1600" b="1" dirty="0"/>
              <a:t>punto de saturación</a:t>
            </a:r>
          </a:p>
          <a:p>
            <a:pPr>
              <a:spcBef>
                <a:spcPts val="600"/>
              </a:spcBef>
              <a:spcAft>
                <a:spcPts val="600"/>
              </a:spcAft>
            </a:pPr>
            <a:r>
              <a:rPr lang="es-PE" dirty="0"/>
              <a:t>Usualmente el proceso es </a:t>
            </a:r>
            <a:r>
              <a:rPr lang="es-PE" b="1" dirty="0"/>
              <a:t>irreversible</a:t>
            </a:r>
            <a:r>
              <a:rPr lang="es-PE" sz="2000" dirty="0"/>
              <a:t> </a:t>
            </a:r>
          </a:p>
        </p:txBody>
      </p:sp>
    </p:spTree>
    <p:extLst>
      <p:ext uri="{BB962C8B-B14F-4D97-AF65-F5344CB8AC3E}">
        <p14:creationId xmlns:p14="http://schemas.microsoft.com/office/powerpoint/2010/main" val="286462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55" descr="Tetrodon_Lagocephalus_new"/>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01666" y="3927149"/>
            <a:ext cx="441722" cy="25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158" descr="Stromateus_Flatola"/>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69506" y="3705693"/>
            <a:ext cx="272654"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160" descr="Pimelometopon_pulcher_new"/>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17199" y="3395759"/>
            <a:ext cx="384572" cy="210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163" descr="Chaetodon_Marginatus"/>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3888" y="2428153"/>
            <a:ext cx="335756" cy="230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166"/>
          <p:cNvSpPr>
            <a:spLocks noChangeArrowheads="1"/>
          </p:cNvSpPr>
          <p:nvPr/>
        </p:nvSpPr>
        <p:spPr bwMode="auto">
          <a:xfrm>
            <a:off x="3463528" y="1039884"/>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a:t>Q</a:t>
            </a:r>
          </a:p>
        </p:txBody>
      </p:sp>
      <p:sp>
        <p:nvSpPr>
          <p:cNvPr id="16" name="Rectangle 1230"/>
          <p:cNvSpPr>
            <a:spLocks noChangeArrowheads="1"/>
          </p:cNvSpPr>
          <p:nvPr/>
        </p:nvSpPr>
        <p:spPr bwMode="auto">
          <a:xfrm rot="16200000">
            <a:off x="2169491" y="2665927"/>
            <a:ext cx="1014413" cy="279307"/>
          </a:xfrm>
          <a:prstGeom prst="rect">
            <a:avLst/>
          </a:prstGeom>
          <a:noFill/>
          <a:ln w="9525">
            <a:noFill/>
            <a:miter lim="800000"/>
            <a:headEnd/>
            <a:tailEnd/>
          </a:ln>
          <a:effectLst/>
        </p:spPr>
        <p:txBody>
          <a:bodyPr>
            <a:spAutoFit/>
          </a:bodyPr>
          <a:lstStyle/>
          <a:p>
            <a:pPr eaLnBrk="1" hangingPunct="1">
              <a:lnSpc>
                <a:spcPct val="90000"/>
              </a:lnSpc>
              <a:spcBef>
                <a:spcPct val="50000"/>
              </a:spcBef>
              <a:defRPr/>
            </a:pPr>
            <a:r>
              <a:rPr lang="en-US" sz="1350" b="1" dirty="0">
                <a:effectLst>
                  <a:outerShdw blurRad="38100" dist="38100" dir="2700000" algn="tl">
                    <a:srgbClr val="C0C0C0"/>
                  </a:outerShdw>
                </a:effectLst>
              </a:rPr>
              <a:t>Weight </a:t>
            </a:r>
          </a:p>
        </p:txBody>
      </p:sp>
      <p:sp>
        <p:nvSpPr>
          <p:cNvPr id="29704" name="Rectangle 1026"/>
          <p:cNvSpPr>
            <a:spLocks noChangeArrowheads="1"/>
          </p:cNvSpPr>
          <p:nvPr/>
        </p:nvSpPr>
        <p:spPr bwMode="auto">
          <a:xfrm>
            <a:off x="3105150" y="4170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05" name="Rectangle 1027"/>
          <p:cNvSpPr>
            <a:spLocks noChangeArrowheads="1"/>
          </p:cNvSpPr>
          <p:nvPr/>
        </p:nvSpPr>
        <p:spPr bwMode="auto">
          <a:xfrm>
            <a:off x="3390900" y="4170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06" name="Rectangle 1028"/>
          <p:cNvSpPr>
            <a:spLocks noChangeArrowheads="1"/>
          </p:cNvSpPr>
          <p:nvPr/>
        </p:nvSpPr>
        <p:spPr bwMode="auto">
          <a:xfrm>
            <a:off x="3676650" y="4170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07" name="Rectangle 1029"/>
          <p:cNvSpPr>
            <a:spLocks noChangeArrowheads="1"/>
          </p:cNvSpPr>
          <p:nvPr/>
        </p:nvSpPr>
        <p:spPr bwMode="auto">
          <a:xfrm>
            <a:off x="3962400" y="4170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08" name="Rectangle 1030"/>
          <p:cNvSpPr>
            <a:spLocks noChangeArrowheads="1"/>
          </p:cNvSpPr>
          <p:nvPr/>
        </p:nvSpPr>
        <p:spPr bwMode="auto">
          <a:xfrm>
            <a:off x="4248150" y="4170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09" name="Rectangle 1031"/>
          <p:cNvSpPr>
            <a:spLocks noChangeArrowheads="1"/>
          </p:cNvSpPr>
          <p:nvPr/>
        </p:nvSpPr>
        <p:spPr bwMode="auto">
          <a:xfrm>
            <a:off x="4533900" y="4170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10" name="Rectangle 1032"/>
          <p:cNvSpPr>
            <a:spLocks noChangeArrowheads="1"/>
          </p:cNvSpPr>
          <p:nvPr/>
        </p:nvSpPr>
        <p:spPr bwMode="auto">
          <a:xfrm>
            <a:off x="4819650" y="4170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11" name="Rectangle 1033"/>
          <p:cNvSpPr>
            <a:spLocks noChangeArrowheads="1"/>
          </p:cNvSpPr>
          <p:nvPr/>
        </p:nvSpPr>
        <p:spPr bwMode="auto">
          <a:xfrm>
            <a:off x="5105400" y="4170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12" name="Rectangle 1034"/>
          <p:cNvSpPr>
            <a:spLocks noChangeArrowheads="1"/>
          </p:cNvSpPr>
          <p:nvPr/>
        </p:nvSpPr>
        <p:spPr bwMode="auto">
          <a:xfrm>
            <a:off x="5391150" y="4170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13" name="Rectangle 1035"/>
          <p:cNvSpPr>
            <a:spLocks noChangeArrowheads="1"/>
          </p:cNvSpPr>
          <p:nvPr/>
        </p:nvSpPr>
        <p:spPr bwMode="auto">
          <a:xfrm>
            <a:off x="5676900" y="4170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14" name="Rectangle 1036"/>
          <p:cNvSpPr>
            <a:spLocks noChangeArrowheads="1"/>
          </p:cNvSpPr>
          <p:nvPr/>
        </p:nvSpPr>
        <p:spPr bwMode="auto">
          <a:xfrm>
            <a:off x="3105150" y="3884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15" name="Rectangle 1037"/>
          <p:cNvSpPr>
            <a:spLocks noChangeArrowheads="1"/>
          </p:cNvSpPr>
          <p:nvPr/>
        </p:nvSpPr>
        <p:spPr bwMode="auto">
          <a:xfrm>
            <a:off x="3390900" y="3884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16" name="Rectangle 1038"/>
          <p:cNvSpPr>
            <a:spLocks noChangeArrowheads="1"/>
          </p:cNvSpPr>
          <p:nvPr/>
        </p:nvSpPr>
        <p:spPr bwMode="auto">
          <a:xfrm>
            <a:off x="3676650" y="3884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17" name="Rectangle 1039"/>
          <p:cNvSpPr>
            <a:spLocks noChangeArrowheads="1"/>
          </p:cNvSpPr>
          <p:nvPr/>
        </p:nvSpPr>
        <p:spPr bwMode="auto">
          <a:xfrm>
            <a:off x="3962400" y="3884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18" name="Rectangle 1040"/>
          <p:cNvSpPr>
            <a:spLocks noChangeArrowheads="1"/>
          </p:cNvSpPr>
          <p:nvPr/>
        </p:nvSpPr>
        <p:spPr bwMode="auto">
          <a:xfrm>
            <a:off x="4248150" y="3884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19" name="Rectangle 1041"/>
          <p:cNvSpPr>
            <a:spLocks noChangeArrowheads="1"/>
          </p:cNvSpPr>
          <p:nvPr/>
        </p:nvSpPr>
        <p:spPr bwMode="auto">
          <a:xfrm>
            <a:off x="4533900" y="3884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20" name="Rectangle 1042"/>
          <p:cNvSpPr>
            <a:spLocks noChangeArrowheads="1"/>
          </p:cNvSpPr>
          <p:nvPr/>
        </p:nvSpPr>
        <p:spPr bwMode="auto">
          <a:xfrm>
            <a:off x="4819650" y="3884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21" name="Rectangle 1043"/>
          <p:cNvSpPr>
            <a:spLocks noChangeArrowheads="1"/>
          </p:cNvSpPr>
          <p:nvPr/>
        </p:nvSpPr>
        <p:spPr bwMode="auto">
          <a:xfrm>
            <a:off x="5105400" y="3884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22" name="Rectangle 1044"/>
          <p:cNvSpPr>
            <a:spLocks noChangeArrowheads="1"/>
          </p:cNvSpPr>
          <p:nvPr/>
        </p:nvSpPr>
        <p:spPr bwMode="auto">
          <a:xfrm>
            <a:off x="5391150" y="3884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23" name="Rectangle 1045"/>
          <p:cNvSpPr>
            <a:spLocks noChangeArrowheads="1"/>
          </p:cNvSpPr>
          <p:nvPr/>
        </p:nvSpPr>
        <p:spPr bwMode="auto">
          <a:xfrm>
            <a:off x="5676900" y="3884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24" name="Rectangle 1046"/>
          <p:cNvSpPr>
            <a:spLocks noChangeArrowheads="1"/>
          </p:cNvSpPr>
          <p:nvPr/>
        </p:nvSpPr>
        <p:spPr bwMode="auto">
          <a:xfrm>
            <a:off x="3105150" y="35985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25" name="Rectangle 1047"/>
          <p:cNvSpPr>
            <a:spLocks noChangeArrowheads="1"/>
          </p:cNvSpPr>
          <p:nvPr/>
        </p:nvSpPr>
        <p:spPr bwMode="auto">
          <a:xfrm>
            <a:off x="3390900" y="35985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26" name="Rectangle 1048"/>
          <p:cNvSpPr>
            <a:spLocks noChangeArrowheads="1"/>
          </p:cNvSpPr>
          <p:nvPr/>
        </p:nvSpPr>
        <p:spPr bwMode="auto">
          <a:xfrm>
            <a:off x="3676650" y="35985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27" name="Rectangle 1049"/>
          <p:cNvSpPr>
            <a:spLocks noChangeArrowheads="1"/>
          </p:cNvSpPr>
          <p:nvPr/>
        </p:nvSpPr>
        <p:spPr bwMode="auto">
          <a:xfrm>
            <a:off x="3962400" y="35985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28" name="Rectangle 1050"/>
          <p:cNvSpPr>
            <a:spLocks noChangeArrowheads="1"/>
          </p:cNvSpPr>
          <p:nvPr/>
        </p:nvSpPr>
        <p:spPr bwMode="auto">
          <a:xfrm>
            <a:off x="4248150" y="35985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29" name="Rectangle 1051"/>
          <p:cNvSpPr>
            <a:spLocks noChangeArrowheads="1"/>
          </p:cNvSpPr>
          <p:nvPr/>
        </p:nvSpPr>
        <p:spPr bwMode="auto">
          <a:xfrm>
            <a:off x="4533900" y="35985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30" name="Rectangle 1052"/>
          <p:cNvSpPr>
            <a:spLocks noChangeArrowheads="1"/>
          </p:cNvSpPr>
          <p:nvPr/>
        </p:nvSpPr>
        <p:spPr bwMode="auto">
          <a:xfrm>
            <a:off x="4819650" y="35985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31" name="Rectangle 1053"/>
          <p:cNvSpPr>
            <a:spLocks noChangeArrowheads="1"/>
          </p:cNvSpPr>
          <p:nvPr/>
        </p:nvSpPr>
        <p:spPr bwMode="auto">
          <a:xfrm>
            <a:off x="5105400" y="35985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32" name="Rectangle 1054"/>
          <p:cNvSpPr>
            <a:spLocks noChangeArrowheads="1"/>
          </p:cNvSpPr>
          <p:nvPr/>
        </p:nvSpPr>
        <p:spPr bwMode="auto">
          <a:xfrm>
            <a:off x="5391150" y="35985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33" name="Rectangle 1055"/>
          <p:cNvSpPr>
            <a:spLocks noChangeArrowheads="1"/>
          </p:cNvSpPr>
          <p:nvPr/>
        </p:nvSpPr>
        <p:spPr bwMode="auto">
          <a:xfrm>
            <a:off x="5676900" y="35985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34" name="Rectangle 1056"/>
          <p:cNvSpPr>
            <a:spLocks noChangeArrowheads="1"/>
          </p:cNvSpPr>
          <p:nvPr/>
        </p:nvSpPr>
        <p:spPr bwMode="auto">
          <a:xfrm>
            <a:off x="3105150" y="33127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35" name="Rectangle 1057"/>
          <p:cNvSpPr>
            <a:spLocks noChangeArrowheads="1"/>
          </p:cNvSpPr>
          <p:nvPr/>
        </p:nvSpPr>
        <p:spPr bwMode="auto">
          <a:xfrm>
            <a:off x="3390900" y="33127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36" name="Rectangle 1058"/>
          <p:cNvSpPr>
            <a:spLocks noChangeArrowheads="1"/>
          </p:cNvSpPr>
          <p:nvPr/>
        </p:nvSpPr>
        <p:spPr bwMode="auto">
          <a:xfrm>
            <a:off x="3676650" y="33127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37" name="Rectangle 1059"/>
          <p:cNvSpPr>
            <a:spLocks noChangeArrowheads="1"/>
          </p:cNvSpPr>
          <p:nvPr/>
        </p:nvSpPr>
        <p:spPr bwMode="auto">
          <a:xfrm>
            <a:off x="3962400" y="33127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38" name="Rectangle 1060"/>
          <p:cNvSpPr>
            <a:spLocks noChangeArrowheads="1"/>
          </p:cNvSpPr>
          <p:nvPr/>
        </p:nvSpPr>
        <p:spPr bwMode="auto">
          <a:xfrm>
            <a:off x="4248150" y="33127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39" name="Rectangle 1061"/>
          <p:cNvSpPr>
            <a:spLocks noChangeArrowheads="1"/>
          </p:cNvSpPr>
          <p:nvPr/>
        </p:nvSpPr>
        <p:spPr bwMode="auto">
          <a:xfrm>
            <a:off x="4533900" y="33127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40" name="Rectangle 1062"/>
          <p:cNvSpPr>
            <a:spLocks noChangeArrowheads="1"/>
          </p:cNvSpPr>
          <p:nvPr/>
        </p:nvSpPr>
        <p:spPr bwMode="auto">
          <a:xfrm>
            <a:off x="4819650" y="33127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41" name="Rectangle 1063"/>
          <p:cNvSpPr>
            <a:spLocks noChangeArrowheads="1"/>
          </p:cNvSpPr>
          <p:nvPr/>
        </p:nvSpPr>
        <p:spPr bwMode="auto">
          <a:xfrm>
            <a:off x="5105400" y="33127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42" name="Rectangle 1064"/>
          <p:cNvSpPr>
            <a:spLocks noChangeArrowheads="1"/>
          </p:cNvSpPr>
          <p:nvPr/>
        </p:nvSpPr>
        <p:spPr bwMode="auto">
          <a:xfrm>
            <a:off x="5391150" y="33127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43" name="Rectangle 1065"/>
          <p:cNvSpPr>
            <a:spLocks noChangeArrowheads="1"/>
          </p:cNvSpPr>
          <p:nvPr/>
        </p:nvSpPr>
        <p:spPr bwMode="auto">
          <a:xfrm>
            <a:off x="5676900" y="33127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44" name="Rectangle 1066"/>
          <p:cNvSpPr>
            <a:spLocks noChangeArrowheads="1"/>
          </p:cNvSpPr>
          <p:nvPr/>
        </p:nvSpPr>
        <p:spPr bwMode="auto">
          <a:xfrm>
            <a:off x="3105150" y="3027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45" name="Rectangle 1067"/>
          <p:cNvSpPr>
            <a:spLocks noChangeArrowheads="1"/>
          </p:cNvSpPr>
          <p:nvPr/>
        </p:nvSpPr>
        <p:spPr bwMode="auto">
          <a:xfrm>
            <a:off x="3390900" y="3027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46" name="Rectangle 1068"/>
          <p:cNvSpPr>
            <a:spLocks noChangeArrowheads="1"/>
          </p:cNvSpPr>
          <p:nvPr/>
        </p:nvSpPr>
        <p:spPr bwMode="auto">
          <a:xfrm>
            <a:off x="3676650" y="3027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47" name="Rectangle 1069"/>
          <p:cNvSpPr>
            <a:spLocks noChangeArrowheads="1"/>
          </p:cNvSpPr>
          <p:nvPr/>
        </p:nvSpPr>
        <p:spPr bwMode="auto">
          <a:xfrm>
            <a:off x="3962400" y="3027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48" name="Rectangle 1070"/>
          <p:cNvSpPr>
            <a:spLocks noChangeArrowheads="1"/>
          </p:cNvSpPr>
          <p:nvPr/>
        </p:nvSpPr>
        <p:spPr bwMode="auto">
          <a:xfrm>
            <a:off x="4248150" y="3027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49" name="Rectangle 1071"/>
          <p:cNvSpPr>
            <a:spLocks noChangeArrowheads="1"/>
          </p:cNvSpPr>
          <p:nvPr/>
        </p:nvSpPr>
        <p:spPr bwMode="auto">
          <a:xfrm>
            <a:off x="4533900" y="3027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50" name="Rectangle 1072"/>
          <p:cNvSpPr>
            <a:spLocks noChangeArrowheads="1"/>
          </p:cNvSpPr>
          <p:nvPr/>
        </p:nvSpPr>
        <p:spPr bwMode="auto">
          <a:xfrm>
            <a:off x="4819650" y="3027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51" name="Rectangle 1073"/>
          <p:cNvSpPr>
            <a:spLocks noChangeArrowheads="1"/>
          </p:cNvSpPr>
          <p:nvPr/>
        </p:nvSpPr>
        <p:spPr bwMode="auto">
          <a:xfrm>
            <a:off x="5105400" y="3027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52" name="Rectangle 1074"/>
          <p:cNvSpPr>
            <a:spLocks noChangeArrowheads="1"/>
          </p:cNvSpPr>
          <p:nvPr/>
        </p:nvSpPr>
        <p:spPr bwMode="auto">
          <a:xfrm>
            <a:off x="5391150" y="3027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53" name="Rectangle 1075"/>
          <p:cNvSpPr>
            <a:spLocks noChangeArrowheads="1"/>
          </p:cNvSpPr>
          <p:nvPr/>
        </p:nvSpPr>
        <p:spPr bwMode="auto">
          <a:xfrm>
            <a:off x="5676900" y="3027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54" name="Rectangle 1076"/>
          <p:cNvSpPr>
            <a:spLocks noChangeArrowheads="1"/>
          </p:cNvSpPr>
          <p:nvPr/>
        </p:nvSpPr>
        <p:spPr bwMode="auto">
          <a:xfrm>
            <a:off x="3105150" y="2741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55" name="Rectangle 1077"/>
          <p:cNvSpPr>
            <a:spLocks noChangeArrowheads="1"/>
          </p:cNvSpPr>
          <p:nvPr/>
        </p:nvSpPr>
        <p:spPr bwMode="auto">
          <a:xfrm>
            <a:off x="3390900" y="2741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56" name="Rectangle 1078"/>
          <p:cNvSpPr>
            <a:spLocks noChangeArrowheads="1"/>
          </p:cNvSpPr>
          <p:nvPr/>
        </p:nvSpPr>
        <p:spPr bwMode="auto">
          <a:xfrm>
            <a:off x="3676650" y="2741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57" name="Rectangle 1079"/>
          <p:cNvSpPr>
            <a:spLocks noChangeArrowheads="1"/>
          </p:cNvSpPr>
          <p:nvPr/>
        </p:nvSpPr>
        <p:spPr bwMode="auto">
          <a:xfrm>
            <a:off x="3962400" y="2741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58" name="Rectangle 1080"/>
          <p:cNvSpPr>
            <a:spLocks noChangeArrowheads="1"/>
          </p:cNvSpPr>
          <p:nvPr/>
        </p:nvSpPr>
        <p:spPr bwMode="auto">
          <a:xfrm>
            <a:off x="4248150" y="2741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59" name="Rectangle 1081"/>
          <p:cNvSpPr>
            <a:spLocks noChangeArrowheads="1"/>
          </p:cNvSpPr>
          <p:nvPr/>
        </p:nvSpPr>
        <p:spPr bwMode="auto">
          <a:xfrm>
            <a:off x="4533900" y="2741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61" name="Rectangle 1083"/>
          <p:cNvSpPr>
            <a:spLocks noChangeArrowheads="1"/>
          </p:cNvSpPr>
          <p:nvPr/>
        </p:nvSpPr>
        <p:spPr bwMode="auto">
          <a:xfrm>
            <a:off x="5105400" y="2741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62" name="Rectangle 1084"/>
          <p:cNvSpPr>
            <a:spLocks noChangeArrowheads="1"/>
          </p:cNvSpPr>
          <p:nvPr/>
        </p:nvSpPr>
        <p:spPr bwMode="auto">
          <a:xfrm>
            <a:off x="5391150" y="2741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63" name="Rectangle 1085"/>
          <p:cNvSpPr>
            <a:spLocks noChangeArrowheads="1"/>
          </p:cNvSpPr>
          <p:nvPr/>
        </p:nvSpPr>
        <p:spPr bwMode="auto">
          <a:xfrm>
            <a:off x="5676900" y="2741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64" name="Rectangle 1086"/>
          <p:cNvSpPr>
            <a:spLocks noChangeArrowheads="1"/>
          </p:cNvSpPr>
          <p:nvPr/>
        </p:nvSpPr>
        <p:spPr bwMode="auto">
          <a:xfrm>
            <a:off x="3105150" y="24555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65" name="Rectangle 1087"/>
          <p:cNvSpPr>
            <a:spLocks noChangeArrowheads="1"/>
          </p:cNvSpPr>
          <p:nvPr/>
        </p:nvSpPr>
        <p:spPr bwMode="auto">
          <a:xfrm>
            <a:off x="3390900" y="24555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66" name="Rectangle 1088"/>
          <p:cNvSpPr>
            <a:spLocks noChangeArrowheads="1"/>
          </p:cNvSpPr>
          <p:nvPr/>
        </p:nvSpPr>
        <p:spPr bwMode="auto">
          <a:xfrm>
            <a:off x="3676650" y="24555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67" name="Rectangle 1089"/>
          <p:cNvSpPr>
            <a:spLocks noChangeArrowheads="1"/>
          </p:cNvSpPr>
          <p:nvPr/>
        </p:nvSpPr>
        <p:spPr bwMode="auto">
          <a:xfrm>
            <a:off x="3962400" y="24555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68" name="Rectangle 1090"/>
          <p:cNvSpPr>
            <a:spLocks noChangeArrowheads="1"/>
          </p:cNvSpPr>
          <p:nvPr/>
        </p:nvSpPr>
        <p:spPr bwMode="auto">
          <a:xfrm>
            <a:off x="4248150" y="24555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69" name="Rectangle 1091"/>
          <p:cNvSpPr>
            <a:spLocks noChangeArrowheads="1"/>
          </p:cNvSpPr>
          <p:nvPr/>
        </p:nvSpPr>
        <p:spPr bwMode="auto">
          <a:xfrm>
            <a:off x="4533900" y="24555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70" name="Rectangle 1092"/>
          <p:cNvSpPr>
            <a:spLocks noChangeArrowheads="1"/>
          </p:cNvSpPr>
          <p:nvPr/>
        </p:nvSpPr>
        <p:spPr bwMode="auto">
          <a:xfrm>
            <a:off x="4819650" y="24555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71" name="Rectangle 1093"/>
          <p:cNvSpPr>
            <a:spLocks noChangeArrowheads="1"/>
          </p:cNvSpPr>
          <p:nvPr/>
        </p:nvSpPr>
        <p:spPr bwMode="auto">
          <a:xfrm>
            <a:off x="5105400" y="24555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72" name="Rectangle 1094"/>
          <p:cNvSpPr>
            <a:spLocks noChangeArrowheads="1"/>
          </p:cNvSpPr>
          <p:nvPr/>
        </p:nvSpPr>
        <p:spPr bwMode="auto">
          <a:xfrm>
            <a:off x="5391150" y="24555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73" name="Rectangle 1095"/>
          <p:cNvSpPr>
            <a:spLocks noChangeArrowheads="1"/>
          </p:cNvSpPr>
          <p:nvPr/>
        </p:nvSpPr>
        <p:spPr bwMode="auto">
          <a:xfrm>
            <a:off x="5676900" y="24555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74" name="Rectangle 1096"/>
          <p:cNvSpPr>
            <a:spLocks noChangeArrowheads="1"/>
          </p:cNvSpPr>
          <p:nvPr/>
        </p:nvSpPr>
        <p:spPr bwMode="auto">
          <a:xfrm>
            <a:off x="3105150" y="21697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75" name="Rectangle 1097"/>
          <p:cNvSpPr>
            <a:spLocks noChangeArrowheads="1"/>
          </p:cNvSpPr>
          <p:nvPr/>
        </p:nvSpPr>
        <p:spPr bwMode="auto">
          <a:xfrm>
            <a:off x="3390900" y="21697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76" name="Rectangle 1098"/>
          <p:cNvSpPr>
            <a:spLocks noChangeArrowheads="1"/>
          </p:cNvSpPr>
          <p:nvPr/>
        </p:nvSpPr>
        <p:spPr bwMode="auto">
          <a:xfrm>
            <a:off x="3676650" y="21697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77" name="Rectangle 1099"/>
          <p:cNvSpPr>
            <a:spLocks noChangeArrowheads="1"/>
          </p:cNvSpPr>
          <p:nvPr/>
        </p:nvSpPr>
        <p:spPr bwMode="auto">
          <a:xfrm>
            <a:off x="3962400" y="21697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78" name="Rectangle 1100"/>
          <p:cNvSpPr>
            <a:spLocks noChangeArrowheads="1"/>
          </p:cNvSpPr>
          <p:nvPr/>
        </p:nvSpPr>
        <p:spPr bwMode="auto">
          <a:xfrm>
            <a:off x="4248150" y="21697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79" name="Rectangle 1101"/>
          <p:cNvSpPr>
            <a:spLocks noChangeArrowheads="1"/>
          </p:cNvSpPr>
          <p:nvPr/>
        </p:nvSpPr>
        <p:spPr bwMode="auto">
          <a:xfrm>
            <a:off x="4533900" y="21697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80" name="Rectangle 1102"/>
          <p:cNvSpPr>
            <a:spLocks noChangeArrowheads="1"/>
          </p:cNvSpPr>
          <p:nvPr/>
        </p:nvSpPr>
        <p:spPr bwMode="auto">
          <a:xfrm>
            <a:off x="4819650" y="21697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81" name="Rectangle 1103"/>
          <p:cNvSpPr>
            <a:spLocks noChangeArrowheads="1"/>
          </p:cNvSpPr>
          <p:nvPr/>
        </p:nvSpPr>
        <p:spPr bwMode="auto">
          <a:xfrm>
            <a:off x="5105400" y="21697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82" name="Rectangle 1104"/>
          <p:cNvSpPr>
            <a:spLocks noChangeArrowheads="1"/>
          </p:cNvSpPr>
          <p:nvPr/>
        </p:nvSpPr>
        <p:spPr bwMode="auto">
          <a:xfrm>
            <a:off x="5391150" y="21697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83" name="Rectangle 1105"/>
          <p:cNvSpPr>
            <a:spLocks noChangeArrowheads="1"/>
          </p:cNvSpPr>
          <p:nvPr/>
        </p:nvSpPr>
        <p:spPr bwMode="auto">
          <a:xfrm>
            <a:off x="5676900" y="21697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84" name="Rectangle 1106"/>
          <p:cNvSpPr>
            <a:spLocks noChangeArrowheads="1"/>
          </p:cNvSpPr>
          <p:nvPr/>
        </p:nvSpPr>
        <p:spPr bwMode="auto">
          <a:xfrm>
            <a:off x="3105150" y="1884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85" name="Rectangle 1107"/>
          <p:cNvSpPr>
            <a:spLocks noChangeArrowheads="1"/>
          </p:cNvSpPr>
          <p:nvPr/>
        </p:nvSpPr>
        <p:spPr bwMode="auto">
          <a:xfrm>
            <a:off x="3390900" y="1884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86" name="Rectangle 1108"/>
          <p:cNvSpPr>
            <a:spLocks noChangeArrowheads="1"/>
          </p:cNvSpPr>
          <p:nvPr/>
        </p:nvSpPr>
        <p:spPr bwMode="auto">
          <a:xfrm>
            <a:off x="3676650" y="1884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87" name="Rectangle 1109"/>
          <p:cNvSpPr>
            <a:spLocks noChangeArrowheads="1"/>
          </p:cNvSpPr>
          <p:nvPr/>
        </p:nvSpPr>
        <p:spPr bwMode="auto">
          <a:xfrm>
            <a:off x="3962400" y="1884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88" name="Rectangle 1110"/>
          <p:cNvSpPr>
            <a:spLocks noChangeArrowheads="1"/>
          </p:cNvSpPr>
          <p:nvPr/>
        </p:nvSpPr>
        <p:spPr bwMode="auto">
          <a:xfrm>
            <a:off x="4248150" y="1884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89" name="Rectangle 1111"/>
          <p:cNvSpPr>
            <a:spLocks noChangeArrowheads="1"/>
          </p:cNvSpPr>
          <p:nvPr/>
        </p:nvSpPr>
        <p:spPr bwMode="auto">
          <a:xfrm>
            <a:off x="4533900" y="1884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90" name="Rectangle 1112"/>
          <p:cNvSpPr>
            <a:spLocks noChangeArrowheads="1"/>
          </p:cNvSpPr>
          <p:nvPr/>
        </p:nvSpPr>
        <p:spPr bwMode="auto">
          <a:xfrm>
            <a:off x="4819650" y="1884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91" name="Rectangle 1113"/>
          <p:cNvSpPr>
            <a:spLocks noChangeArrowheads="1"/>
          </p:cNvSpPr>
          <p:nvPr/>
        </p:nvSpPr>
        <p:spPr bwMode="auto">
          <a:xfrm>
            <a:off x="5105400" y="1884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92" name="Rectangle 1114"/>
          <p:cNvSpPr>
            <a:spLocks noChangeArrowheads="1"/>
          </p:cNvSpPr>
          <p:nvPr/>
        </p:nvSpPr>
        <p:spPr bwMode="auto">
          <a:xfrm>
            <a:off x="5391150" y="1884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93" name="Rectangle 1115"/>
          <p:cNvSpPr>
            <a:spLocks noChangeArrowheads="1"/>
          </p:cNvSpPr>
          <p:nvPr/>
        </p:nvSpPr>
        <p:spPr bwMode="auto">
          <a:xfrm>
            <a:off x="5676900" y="188403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94" name="Rectangle 1116"/>
          <p:cNvSpPr>
            <a:spLocks noChangeArrowheads="1"/>
          </p:cNvSpPr>
          <p:nvPr/>
        </p:nvSpPr>
        <p:spPr bwMode="auto">
          <a:xfrm>
            <a:off x="3105150" y="1598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95" name="Rectangle 1117"/>
          <p:cNvSpPr>
            <a:spLocks noChangeArrowheads="1"/>
          </p:cNvSpPr>
          <p:nvPr/>
        </p:nvSpPr>
        <p:spPr bwMode="auto">
          <a:xfrm>
            <a:off x="3390900" y="1598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96" name="Rectangle 1118"/>
          <p:cNvSpPr>
            <a:spLocks noChangeArrowheads="1"/>
          </p:cNvSpPr>
          <p:nvPr/>
        </p:nvSpPr>
        <p:spPr bwMode="auto">
          <a:xfrm>
            <a:off x="3676650" y="1598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97" name="Rectangle 1119"/>
          <p:cNvSpPr>
            <a:spLocks noChangeArrowheads="1"/>
          </p:cNvSpPr>
          <p:nvPr/>
        </p:nvSpPr>
        <p:spPr bwMode="auto">
          <a:xfrm>
            <a:off x="3962400" y="1598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98" name="Rectangle 1120"/>
          <p:cNvSpPr>
            <a:spLocks noChangeArrowheads="1"/>
          </p:cNvSpPr>
          <p:nvPr/>
        </p:nvSpPr>
        <p:spPr bwMode="auto">
          <a:xfrm>
            <a:off x="4248150" y="1598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799" name="Rectangle 1121"/>
          <p:cNvSpPr>
            <a:spLocks noChangeArrowheads="1"/>
          </p:cNvSpPr>
          <p:nvPr/>
        </p:nvSpPr>
        <p:spPr bwMode="auto">
          <a:xfrm>
            <a:off x="4533900" y="1598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800" name="Rectangle 1122"/>
          <p:cNvSpPr>
            <a:spLocks noChangeArrowheads="1"/>
          </p:cNvSpPr>
          <p:nvPr/>
        </p:nvSpPr>
        <p:spPr bwMode="auto">
          <a:xfrm>
            <a:off x="4819650" y="1598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801" name="Rectangle 1123"/>
          <p:cNvSpPr>
            <a:spLocks noChangeArrowheads="1"/>
          </p:cNvSpPr>
          <p:nvPr/>
        </p:nvSpPr>
        <p:spPr bwMode="auto">
          <a:xfrm>
            <a:off x="5105400" y="1598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802" name="Rectangle 1124"/>
          <p:cNvSpPr>
            <a:spLocks noChangeArrowheads="1"/>
          </p:cNvSpPr>
          <p:nvPr/>
        </p:nvSpPr>
        <p:spPr bwMode="auto">
          <a:xfrm>
            <a:off x="5391150" y="1598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803" name="Rectangle 1125"/>
          <p:cNvSpPr>
            <a:spLocks noChangeArrowheads="1"/>
          </p:cNvSpPr>
          <p:nvPr/>
        </p:nvSpPr>
        <p:spPr bwMode="auto">
          <a:xfrm>
            <a:off x="5676900" y="1598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804" name="Line 1126"/>
          <p:cNvSpPr>
            <a:spLocks noChangeShapeType="1"/>
          </p:cNvSpPr>
          <p:nvPr/>
        </p:nvSpPr>
        <p:spPr bwMode="auto">
          <a:xfrm>
            <a:off x="3105150" y="4455786"/>
            <a:ext cx="28575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050"/>
          </a:p>
        </p:txBody>
      </p:sp>
      <p:sp>
        <p:nvSpPr>
          <p:cNvPr id="29805" name="Line 1127"/>
          <p:cNvSpPr>
            <a:spLocks noChangeShapeType="1"/>
          </p:cNvSpPr>
          <p:nvPr/>
        </p:nvSpPr>
        <p:spPr bwMode="auto">
          <a:xfrm flipV="1">
            <a:off x="3105150" y="1598286"/>
            <a:ext cx="0" cy="285750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050"/>
          </a:p>
        </p:txBody>
      </p:sp>
      <p:grpSp>
        <p:nvGrpSpPr>
          <p:cNvPr id="29806" name="Group 1153"/>
          <p:cNvGrpSpPr>
            <a:grpSpLocks/>
          </p:cNvGrpSpPr>
          <p:nvPr/>
        </p:nvGrpSpPr>
        <p:grpSpPr bwMode="auto">
          <a:xfrm>
            <a:off x="2705100" y="1483986"/>
            <a:ext cx="3406379" cy="3351610"/>
            <a:chOff x="1104" y="703"/>
            <a:chExt cx="2861" cy="2815"/>
          </a:xfrm>
        </p:grpSpPr>
        <p:sp>
          <p:nvSpPr>
            <p:cNvPr id="29822" name="Text Box 1154"/>
            <p:cNvSpPr txBox="1">
              <a:spLocks noChangeArrowheads="1"/>
            </p:cNvSpPr>
            <p:nvPr/>
          </p:nvSpPr>
          <p:spPr bwMode="auto">
            <a:xfrm>
              <a:off x="1104" y="703"/>
              <a:ext cx="31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500"/>
                <a:t>10</a:t>
              </a:r>
            </a:p>
          </p:txBody>
        </p:sp>
        <p:sp>
          <p:nvSpPr>
            <p:cNvPr id="29823" name="Text Box 1155"/>
            <p:cNvSpPr txBox="1">
              <a:spLocks noChangeArrowheads="1"/>
            </p:cNvSpPr>
            <p:nvPr/>
          </p:nvSpPr>
          <p:spPr bwMode="auto">
            <a:xfrm>
              <a:off x="1536" y="3247"/>
              <a:ext cx="23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500"/>
                <a:t>1</a:t>
              </a:r>
            </a:p>
          </p:txBody>
        </p:sp>
        <p:sp>
          <p:nvSpPr>
            <p:cNvPr id="29824" name="Text Box 1156"/>
            <p:cNvSpPr txBox="1">
              <a:spLocks noChangeArrowheads="1"/>
            </p:cNvSpPr>
            <p:nvPr/>
          </p:nvSpPr>
          <p:spPr bwMode="auto">
            <a:xfrm>
              <a:off x="1776" y="3247"/>
              <a:ext cx="23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500"/>
                <a:t>2</a:t>
              </a:r>
            </a:p>
          </p:txBody>
        </p:sp>
        <p:sp>
          <p:nvSpPr>
            <p:cNvPr id="29825" name="Text Box 1157"/>
            <p:cNvSpPr txBox="1">
              <a:spLocks noChangeArrowheads="1"/>
            </p:cNvSpPr>
            <p:nvPr/>
          </p:nvSpPr>
          <p:spPr bwMode="auto">
            <a:xfrm>
              <a:off x="2016" y="3247"/>
              <a:ext cx="23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500"/>
                <a:t>3</a:t>
              </a:r>
            </a:p>
          </p:txBody>
        </p:sp>
        <p:sp>
          <p:nvSpPr>
            <p:cNvPr id="29826" name="Text Box 1158"/>
            <p:cNvSpPr txBox="1">
              <a:spLocks noChangeArrowheads="1"/>
            </p:cNvSpPr>
            <p:nvPr/>
          </p:nvSpPr>
          <p:spPr bwMode="auto">
            <a:xfrm>
              <a:off x="2256" y="3247"/>
              <a:ext cx="23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500"/>
                <a:t>4</a:t>
              </a:r>
            </a:p>
          </p:txBody>
        </p:sp>
        <p:sp>
          <p:nvSpPr>
            <p:cNvPr id="29827" name="Text Box 1159"/>
            <p:cNvSpPr txBox="1">
              <a:spLocks noChangeArrowheads="1"/>
            </p:cNvSpPr>
            <p:nvPr/>
          </p:nvSpPr>
          <p:spPr bwMode="auto">
            <a:xfrm>
              <a:off x="2496" y="3247"/>
              <a:ext cx="23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500"/>
                <a:t>5</a:t>
              </a:r>
            </a:p>
          </p:txBody>
        </p:sp>
        <p:sp>
          <p:nvSpPr>
            <p:cNvPr id="29828" name="Text Box 1160"/>
            <p:cNvSpPr txBox="1">
              <a:spLocks noChangeArrowheads="1"/>
            </p:cNvSpPr>
            <p:nvPr/>
          </p:nvSpPr>
          <p:spPr bwMode="auto">
            <a:xfrm>
              <a:off x="2736" y="3247"/>
              <a:ext cx="23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500"/>
                <a:t>6</a:t>
              </a:r>
            </a:p>
          </p:txBody>
        </p:sp>
        <p:sp>
          <p:nvSpPr>
            <p:cNvPr id="29829" name="Text Box 1161"/>
            <p:cNvSpPr txBox="1">
              <a:spLocks noChangeArrowheads="1"/>
            </p:cNvSpPr>
            <p:nvPr/>
          </p:nvSpPr>
          <p:spPr bwMode="auto">
            <a:xfrm>
              <a:off x="2976" y="3247"/>
              <a:ext cx="23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500"/>
                <a:t>7</a:t>
              </a:r>
            </a:p>
          </p:txBody>
        </p:sp>
        <p:sp>
          <p:nvSpPr>
            <p:cNvPr id="29830" name="Text Box 1162"/>
            <p:cNvSpPr txBox="1">
              <a:spLocks noChangeArrowheads="1"/>
            </p:cNvSpPr>
            <p:nvPr/>
          </p:nvSpPr>
          <p:spPr bwMode="auto">
            <a:xfrm>
              <a:off x="3216" y="3247"/>
              <a:ext cx="23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500"/>
                <a:t>8</a:t>
              </a:r>
            </a:p>
          </p:txBody>
        </p:sp>
        <p:sp>
          <p:nvSpPr>
            <p:cNvPr id="29831" name="Text Box 1163"/>
            <p:cNvSpPr txBox="1">
              <a:spLocks noChangeArrowheads="1"/>
            </p:cNvSpPr>
            <p:nvPr/>
          </p:nvSpPr>
          <p:spPr bwMode="auto">
            <a:xfrm>
              <a:off x="3456" y="3247"/>
              <a:ext cx="23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500"/>
                <a:t>9</a:t>
              </a:r>
            </a:p>
          </p:txBody>
        </p:sp>
        <p:sp>
          <p:nvSpPr>
            <p:cNvPr id="29832" name="Text Box 1164"/>
            <p:cNvSpPr txBox="1">
              <a:spLocks noChangeArrowheads="1"/>
            </p:cNvSpPr>
            <p:nvPr/>
          </p:nvSpPr>
          <p:spPr bwMode="auto">
            <a:xfrm>
              <a:off x="3648" y="3247"/>
              <a:ext cx="31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500"/>
                <a:t>10</a:t>
              </a:r>
            </a:p>
          </p:txBody>
        </p:sp>
        <p:sp>
          <p:nvSpPr>
            <p:cNvPr id="29833" name="Text Box 1165"/>
            <p:cNvSpPr txBox="1">
              <a:spLocks noChangeArrowheads="1"/>
            </p:cNvSpPr>
            <p:nvPr/>
          </p:nvSpPr>
          <p:spPr bwMode="auto">
            <a:xfrm>
              <a:off x="1152" y="2863"/>
              <a:ext cx="23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500"/>
                <a:t>1</a:t>
              </a:r>
            </a:p>
          </p:txBody>
        </p:sp>
        <p:sp>
          <p:nvSpPr>
            <p:cNvPr id="29834" name="Text Box 1166"/>
            <p:cNvSpPr txBox="1">
              <a:spLocks noChangeArrowheads="1"/>
            </p:cNvSpPr>
            <p:nvPr/>
          </p:nvSpPr>
          <p:spPr bwMode="auto">
            <a:xfrm>
              <a:off x="1152" y="2623"/>
              <a:ext cx="23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500"/>
                <a:t>2</a:t>
              </a:r>
            </a:p>
          </p:txBody>
        </p:sp>
        <p:sp>
          <p:nvSpPr>
            <p:cNvPr id="29835" name="Text Box 1167"/>
            <p:cNvSpPr txBox="1">
              <a:spLocks noChangeArrowheads="1"/>
            </p:cNvSpPr>
            <p:nvPr/>
          </p:nvSpPr>
          <p:spPr bwMode="auto">
            <a:xfrm>
              <a:off x="1152" y="2383"/>
              <a:ext cx="23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500"/>
                <a:t>3</a:t>
              </a:r>
            </a:p>
          </p:txBody>
        </p:sp>
        <p:sp>
          <p:nvSpPr>
            <p:cNvPr id="29836" name="Text Box 1168"/>
            <p:cNvSpPr txBox="1">
              <a:spLocks noChangeArrowheads="1"/>
            </p:cNvSpPr>
            <p:nvPr/>
          </p:nvSpPr>
          <p:spPr bwMode="auto">
            <a:xfrm>
              <a:off x="1152" y="2143"/>
              <a:ext cx="23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500"/>
                <a:t>4</a:t>
              </a:r>
            </a:p>
          </p:txBody>
        </p:sp>
        <p:sp>
          <p:nvSpPr>
            <p:cNvPr id="29837" name="Text Box 1169"/>
            <p:cNvSpPr txBox="1">
              <a:spLocks noChangeArrowheads="1"/>
            </p:cNvSpPr>
            <p:nvPr/>
          </p:nvSpPr>
          <p:spPr bwMode="auto">
            <a:xfrm>
              <a:off x="1152" y="1903"/>
              <a:ext cx="23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500"/>
                <a:t>5</a:t>
              </a:r>
            </a:p>
          </p:txBody>
        </p:sp>
        <p:sp>
          <p:nvSpPr>
            <p:cNvPr id="29838" name="Text Box 1170"/>
            <p:cNvSpPr txBox="1">
              <a:spLocks noChangeArrowheads="1"/>
            </p:cNvSpPr>
            <p:nvPr/>
          </p:nvSpPr>
          <p:spPr bwMode="auto">
            <a:xfrm>
              <a:off x="1152" y="1663"/>
              <a:ext cx="23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500"/>
                <a:t>6</a:t>
              </a:r>
            </a:p>
          </p:txBody>
        </p:sp>
        <p:sp>
          <p:nvSpPr>
            <p:cNvPr id="29839" name="Text Box 1171"/>
            <p:cNvSpPr txBox="1">
              <a:spLocks noChangeArrowheads="1"/>
            </p:cNvSpPr>
            <p:nvPr/>
          </p:nvSpPr>
          <p:spPr bwMode="auto">
            <a:xfrm>
              <a:off x="1152" y="1423"/>
              <a:ext cx="23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500"/>
                <a:t>7</a:t>
              </a:r>
            </a:p>
          </p:txBody>
        </p:sp>
        <p:sp>
          <p:nvSpPr>
            <p:cNvPr id="29840" name="Text Box 1172"/>
            <p:cNvSpPr txBox="1">
              <a:spLocks noChangeArrowheads="1"/>
            </p:cNvSpPr>
            <p:nvPr/>
          </p:nvSpPr>
          <p:spPr bwMode="auto">
            <a:xfrm>
              <a:off x="1152" y="1183"/>
              <a:ext cx="23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500"/>
                <a:t>8</a:t>
              </a:r>
            </a:p>
          </p:txBody>
        </p:sp>
        <p:sp>
          <p:nvSpPr>
            <p:cNvPr id="29841" name="Text Box 1173"/>
            <p:cNvSpPr txBox="1">
              <a:spLocks noChangeArrowheads="1"/>
            </p:cNvSpPr>
            <p:nvPr/>
          </p:nvSpPr>
          <p:spPr bwMode="auto">
            <a:xfrm>
              <a:off x="1152" y="943"/>
              <a:ext cx="23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500"/>
                <a:t>9</a:t>
              </a:r>
            </a:p>
          </p:txBody>
        </p:sp>
      </p:grpSp>
      <p:sp>
        <p:nvSpPr>
          <p:cNvPr id="157" name="Rectangle 1229"/>
          <p:cNvSpPr>
            <a:spLocks noChangeArrowheads="1"/>
          </p:cNvSpPr>
          <p:nvPr/>
        </p:nvSpPr>
        <p:spPr bwMode="auto">
          <a:xfrm>
            <a:off x="4186238" y="4706064"/>
            <a:ext cx="1600200" cy="279307"/>
          </a:xfrm>
          <a:prstGeom prst="rect">
            <a:avLst/>
          </a:prstGeom>
          <a:noFill/>
          <a:ln w="9525">
            <a:noFill/>
            <a:miter lim="800000"/>
            <a:headEnd/>
            <a:tailEnd/>
          </a:ln>
          <a:effectLst/>
        </p:spPr>
        <p:txBody>
          <a:bodyPr>
            <a:spAutoFit/>
          </a:bodyPr>
          <a:lstStyle/>
          <a:p>
            <a:pPr eaLnBrk="1" hangingPunct="1">
              <a:lnSpc>
                <a:spcPct val="90000"/>
              </a:lnSpc>
              <a:spcBef>
                <a:spcPct val="50000"/>
              </a:spcBef>
              <a:defRPr/>
            </a:pPr>
            <a:r>
              <a:rPr lang="en-US" sz="1350" b="1" dirty="0">
                <a:effectLst>
                  <a:outerShdw blurRad="38100" dist="38100" dir="2700000" algn="tl">
                    <a:srgbClr val="C0C0C0"/>
                  </a:outerShdw>
                </a:effectLst>
              </a:rPr>
              <a:t>Length</a:t>
            </a:r>
          </a:p>
        </p:txBody>
      </p:sp>
      <p:pic>
        <p:nvPicPr>
          <p:cNvPr id="29808" name="Picture 161" descr="Diodon_Mola"/>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84947" y="1698299"/>
            <a:ext cx="300038" cy="316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809" name="Picture 164" descr="Cottus_Monopterigius"/>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11378" y="4227186"/>
            <a:ext cx="595313"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810" name="Picture 159" descr="Salmo_Fario_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05237" y="3104428"/>
            <a:ext cx="471488" cy="210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811" name="Picture 162" descr="Balistes_Chinensis"/>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98194" y="2198362"/>
            <a:ext cx="388144" cy="264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812" name="TextBox 158"/>
          <p:cNvSpPr txBox="1">
            <a:spLocks noChangeArrowheads="1"/>
          </p:cNvSpPr>
          <p:nvPr/>
        </p:nvSpPr>
        <p:spPr bwMode="auto">
          <a:xfrm>
            <a:off x="233363" y="916623"/>
            <a:ext cx="2471737" cy="234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600" dirty="0">
                <a:latin typeface="Open Sans"/>
                <a:ea typeface="Open Sans"/>
                <a:cs typeface="Open Sans"/>
                <a:sym typeface="Open Sans"/>
              </a:rPr>
              <a:t>Las dos </a:t>
            </a:r>
            <a:r>
              <a:rPr lang="en-US" altLang="en-US" sz="1600" dirty="0" err="1">
                <a:latin typeface="Open Sans"/>
                <a:ea typeface="Open Sans"/>
                <a:cs typeface="Open Sans"/>
                <a:sym typeface="Open Sans"/>
              </a:rPr>
              <a:t>técnicas</a:t>
            </a:r>
            <a:r>
              <a:rPr lang="en-US" altLang="en-US" sz="1600" dirty="0">
                <a:latin typeface="Open Sans"/>
                <a:ea typeface="Open Sans"/>
                <a:cs typeface="Open Sans"/>
                <a:sym typeface="Open Sans"/>
              </a:rPr>
              <a:t> de </a:t>
            </a:r>
            <a:r>
              <a:rPr lang="en-US" altLang="en-US" sz="1600" dirty="0" err="1">
                <a:latin typeface="Open Sans"/>
                <a:ea typeface="Open Sans"/>
                <a:cs typeface="Open Sans"/>
                <a:sym typeface="Open Sans"/>
              </a:rPr>
              <a:t>búsqueda</a:t>
            </a:r>
            <a:r>
              <a:rPr lang="en-US" altLang="en-US" sz="1600" dirty="0">
                <a:latin typeface="Open Sans"/>
                <a:ea typeface="Open Sans"/>
                <a:cs typeface="Open Sans"/>
                <a:sym typeface="Open Sans"/>
              </a:rPr>
              <a:t> mas </a:t>
            </a:r>
            <a:r>
              <a:rPr lang="en-US" altLang="en-US" sz="1600" dirty="0" err="1">
                <a:latin typeface="Open Sans"/>
                <a:ea typeface="Open Sans"/>
                <a:cs typeface="Open Sans"/>
                <a:sym typeface="Open Sans"/>
              </a:rPr>
              <a:t>comunes</a:t>
            </a:r>
            <a:r>
              <a:rPr lang="en-US" altLang="en-US" sz="1600" dirty="0">
                <a:latin typeface="Open Sans"/>
                <a:ea typeface="Open Sans"/>
                <a:cs typeface="Open Sans"/>
                <a:sym typeface="Open Sans"/>
              </a:rPr>
              <a:t> son:</a:t>
            </a:r>
          </a:p>
          <a:p>
            <a:pPr eaLnBrk="1" hangingPunct="1">
              <a:spcBef>
                <a:spcPct val="0"/>
              </a:spcBef>
              <a:buFontTx/>
              <a:buNone/>
            </a:pPr>
            <a:endParaRPr lang="en-US" altLang="en-US" sz="1600" dirty="0">
              <a:latin typeface="Open Sans"/>
              <a:ea typeface="Open Sans"/>
              <a:cs typeface="Open Sans"/>
              <a:sym typeface="Open Sans"/>
            </a:endParaRPr>
          </a:p>
          <a:p>
            <a:pPr>
              <a:spcBef>
                <a:spcPct val="0"/>
              </a:spcBef>
            </a:pPr>
            <a:r>
              <a:rPr lang="en-US" altLang="en-US" sz="1600" dirty="0" err="1">
                <a:latin typeface="Open Sans"/>
                <a:ea typeface="Open Sans"/>
                <a:cs typeface="Open Sans"/>
                <a:sym typeface="Open Sans"/>
              </a:rPr>
              <a:t>Búsqueda</a:t>
            </a:r>
            <a:r>
              <a:rPr lang="en-US" altLang="en-US" sz="1600" dirty="0">
                <a:latin typeface="Open Sans"/>
                <a:ea typeface="Open Sans"/>
                <a:cs typeface="Open Sans"/>
                <a:sym typeface="Open Sans"/>
              </a:rPr>
              <a:t> </a:t>
            </a:r>
            <a:r>
              <a:rPr lang="en-US" altLang="en-US" sz="1600" dirty="0" err="1">
                <a:latin typeface="Open Sans"/>
                <a:ea typeface="Open Sans"/>
                <a:cs typeface="Open Sans"/>
                <a:sym typeface="Open Sans"/>
              </a:rPr>
              <a:t>por</a:t>
            </a:r>
            <a:r>
              <a:rPr lang="en-US" altLang="en-US" sz="1600" dirty="0">
                <a:latin typeface="Open Sans"/>
                <a:ea typeface="Open Sans"/>
                <a:cs typeface="Open Sans"/>
                <a:sym typeface="Open Sans"/>
              </a:rPr>
              <a:t> </a:t>
            </a:r>
            <a:r>
              <a:rPr lang="en-US" altLang="en-US" sz="1600" dirty="0" err="1">
                <a:latin typeface="Open Sans"/>
                <a:ea typeface="Open Sans"/>
                <a:cs typeface="Open Sans"/>
                <a:sym typeface="Open Sans"/>
              </a:rPr>
              <a:t>rango</a:t>
            </a:r>
            <a:endParaRPr lang="en-US" altLang="en-US" sz="1600" dirty="0">
              <a:latin typeface="Open Sans"/>
              <a:ea typeface="Open Sans"/>
              <a:cs typeface="Open Sans"/>
              <a:sym typeface="Open Sans"/>
            </a:endParaRPr>
          </a:p>
          <a:p>
            <a:pPr eaLnBrk="1" hangingPunct="1">
              <a:spcBef>
                <a:spcPct val="0"/>
              </a:spcBef>
              <a:buNone/>
            </a:pPr>
            <a:r>
              <a:rPr lang="en-US" altLang="en-US" sz="1600" dirty="0">
                <a:latin typeface="Open Sans"/>
                <a:ea typeface="Open Sans"/>
                <a:cs typeface="Open Sans"/>
                <a:sym typeface="Open Sans"/>
              </a:rPr>
              <a:t> </a:t>
            </a:r>
          </a:p>
          <a:p>
            <a:pPr eaLnBrk="1" hangingPunct="1">
              <a:spcBef>
                <a:spcPct val="0"/>
              </a:spcBef>
            </a:pPr>
            <a:r>
              <a:rPr lang="en-US" altLang="en-US" sz="1600" dirty="0" err="1">
                <a:latin typeface="Open Sans"/>
                <a:ea typeface="Open Sans"/>
                <a:cs typeface="Open Sans"/>
                <a:sym typeface="Open Sans"/>
              </a:rPr>
              <a:t>Búsqueda</a:t>
            </a:r>
            <a:r>
              <a:rPr lang="en-US" altLang="en-US" sz="1600" dirty="0">
                <a:latin typeface="Open Sans"/>
                <a:ea typeface="Open Sans"/>
                <a:cs typeface="Open Sans"/>
                <a:sym typeface="Open Sans"/>
              </a:rPr>
              <a:t> de </a:t>
            </a:r>
            <a:r>
              <a:rPr lang="en-US" altLang="en-US" sz="1600" dirty="0" err="1">
                <a:latin typeface="Open Sans"/>
                <a:ea typeface="Open Sans"/>
                <a:cs typeface="Open Sans"/>
                <a:sym typeface="Open Sans"/>
              </a:rPr>
              <a:t>los</a:t>
            </a:r>
            <a:r>
              <a:rPr lang="en-US" altLang="en-US" sz="1600" dirty="0">
                <a:latin typeface="Open Sans"/>
                <a:ea typeface="Open Sans"/>
                <a:cs typeface="Open Sans"/>
                <a:sym typeface="Open Sans"/>
              </a:rPr>
              <a:t> K </a:t>
            </a:r>
            <a:r>
              <a:rPr lang="en-US" altLang="en-US" sz="1600" dirty="0" err="1">
                <a:latin typeface="Open Sans"/>
                <a:ea typeface="Open Sans"/>
                <a:cs typeface="Open Sans"/>
                <a:sym typeface="Open Sans"/>
              </a:rPr>
              <a:t>vecinos</a:t>
            </a:r>
            <a:r>
              <a:rPr lang="en-US" altLang="en-US" sz="1600" dirty="0">
                <a:latin typeface="Open Sans"/>
                <a:ea typeface="Open Sans"/>
                <a:cs typeface="Open Sans"/>
                <a:sym typeface="Open Sans"/>
              </a:rPr>
              <a:t> </a:t>
            </a:r>
            <a:r>
              <a:rPr lang="en-US" altLang="en-US" sz="1600" dirty="0" err="1">
                <a:latin typeface="Open Sans"/>
                <a:ea typeface="Open Sans"/>
                <a:cs typeface="Open Sans"/>
                <a:sym typeface="Open Sans"/>
              </a:rPr>
              <a:t>más</a:t>
            </a:r>
            <a:r>
              <a:rPr lang="en-US" altLang="en-US" sz="1600" dirty="0">
                <a:latin typeface="Open Sans"/>
                <a:ea typeface="Open Sans"/>
                <a:cs typeface="Open Sans"/>
                <a:sym typeface="Open Sans"/>
              </a:rPr>
              <a:t> </a:t>
            </a:r>
            <a:r>
              <a:rPr lang="en-US" altLang="en-US" sz="1600" dirty="0" err="1">
                <a:latin typeface="Open Sans"/>
                <a:ea typeface="Open Sans"/>
                <a:cs typeface="Open Sans"/>
                <a:sym typeface="Open Sans"/>
              </a:rPr>
              <a:t>cercanos</a:t>
            </a:r>
            <a:r>
              <a:rPr lang="en-US" altLang="en-US" sz="1600" dirty="0">
                <a:latin typeface="Open Sans"/>
                <a:ea typeface="Open Sans"/>
                <a:cs typeface="Open Sans"/>
                <a:sym typeface="Open Sans"/>
              </a:rPr>
              <a:t>.</a:t>
            </a:r>
          </a:p>
          <a:p>
            <a:pPr eaLnBrk="1" hangingPunct="1">
              <a:spcBef>
                <a:spcPct val="0"/>
              </a:spcBef>
              <a:buNone/>
            </a:pPr>
            <a:endParaRPr lang="en-US" altLang="en-US" sz="1400" dirty="0"/>
          </a:p>
        </p:txBody>
      </p:sp>
      <p:sp>
        <p:nvSpPr>
          <p:cNvPr id="29813" name="Oval 1"/>
          <p:cNvSpPr>
            <a:spLocks noChangeArrowheads="1"/>
          </p:cNvSpPr>
          <p:nvPr/>
        </p:nvSpPr>
        <p:spPr bwMode="auto">
          <a:xfrm>
            <a:off x="4518964" y="2756141"/>
            <a:ext cx="1177278" cy="1088061"/>
          </a:xfrm>
          <a:prstGeom prst="ellipse">
            <a:avLst/>
          </a:prstGeom>
          <a:noFill/>
          <a:ln w="50800" algn="ctr">
            <a:solidFill>
              <a:srgbClr val="C00000">
                <a:alpha val="98822"/>
              </a:srgbClr>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29814" name="Oval 2"/>
          <p:cNvSpPr>
            <a:spLocks noChangeArrowheads="1"/>
          </p:cNvSpPr>
          <p:nvPr/>
        </p:nvSpPr>
        <p:spPr bwMode="auto">
          <a:xfrm>
            <a:off x="5062537" y="3255636"/>
            <a:ext cx="85725" cy="85725"/>
          </a:xfrm>
          <a:prstGeom prst="ellipse">
            <a:avLst/>
          </a:prstGeom>
          <a:solidFill>
            <a:srgbClr val="FF0000"/>
          </a:solidFill>
          <a:ln w="9525" algn="ctr">
            <a:solidFill>
              <a:srgbClr val="C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pic>
        <p:nvPicPr>
          <p:cNvPr id="29815" name="Picture 163" descr="Chaetodon_Marginatus"/>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60318" y="2735334"/>
            <a:ext cx="433388" cy="230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816" name="Straight Arrow Connector 4"/>
          <p:cNvCxnSpPr>
            <a:cxnSpLocks noChangeShapeType="1"/>
          </p:cNvCxnSpPr>
          <p:nvPr/>
        </p:nvCxnSpPr>
        <p:spPr bwMode="auto">
          <a:xfrm flipH="1">
            <a:off x="5248275" y="2879399"/>
            <a:ext cx="1112044" cy="366713"/>
          </a:xfrm>
          <a:prstGeom prst="straightConnector1">
            <a:avLst/>
          </a:prstGeom>
          <a:ln>
            <a:headEnd/>
            <a:tailEnd type="triangle" w="med" len="med"/>
          </a:ln>
        </p:spPr>
        <p:style>
          <a:lnRef idx="1">
            <a:schemeClr val="accent1"/>
          </a:lnRef>
          <a:fillRef idx="0">
            <a:schemeClr val="accent1"/>
          </a:fillRef>
          <a:effectRef idx="0">
            <a:schemeClr val="accent1"/>
          </a:effectRef>
          <a:fontRef idx="minor">
            <a:schemeClr val="tx1"/>
          </a:fontRef>
        </p:style>
      </p:cxnSp>
      <p:pic>
        <p:nvPicPr>
          <p:cNvPr id="29817" name="Picture 162" descr="Balistes_Chinensis"/>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03169" y="1554234"/>
            <a:ext cx="400050" cy="21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818" name="Straight Arrow Connector 144"/>
          <p:cNvCxnSpPr>
            <a:cxnSpLocks noChangeShapeType="1"/>
          </p:cNvCxnSpPr>
          <p:nvPr/>
        </p:nvCxnSpPr>
        <p:spPr bwMode="auto">
          <a:xfrm flipH="1">
            <a:off x="5114925" y="1650674"/>
            <a:ext cx="1112044" cy="366713"/>
          </a:xfrm>
          <a:prstGeom prst="straightConnector1">
            <a:avLst/>
          </a:prstGeom>
          <a:ln>
            <a:headEnd/>
            <a:tailEnd type="triangle" w="med" len="med"/>
          </a:ln>
        </p:spPr>
        <p:style>
          <a:lnRef idx="1">
            <a:schemeClr val="accent1"/>
          </a:lnRef>
          <a:fillRef idx="0">
            <a:schemeClr val="accent1"/>
          </a:fillRef>
          <a:effectRef idx="0">
            <a:schemeClr val="accent1"/>
          </a:effectRef>
          <a:fontRef idx="minor">
            <a:schemeClr val="tx1"/>
          </a:fontRef>
        </p:style>
      </p:cxnSp>
      <p:sp>
        <p:nvSpPr>
          <p:cNvPr id="29819" name="Oval 145"/>
          <p:cNvSpPr>
            <a:spLocks noChangeArrowheads="1"/>
          </p:cNvSpPr>
          <p:nvPr/>
        </p:nvSpPr>
        <p:spPr bwMode="auto">
          <a:xfrm>
            <a:off x="5014912" y="2007861"/>
            <a:ext cx="85725" cy="85725"/>
          </a:xfrm>
          <a:prstGeom prst="ellipse">
            <a:avLst/>
          </a:prstGeom>
          <a:solidFill>
            <a:srgbClr val="FF0000"/>
          </a:solidFill>
          <a:ln w="9525" algn="ctr">
            <a:solidFill>
              <a:srgbClr val="C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cxnSp>
        <p:nvCxnSpPr>
          <p:cNvPr id="29820" name="Straight Arrow Connector 6"/>
          <p:cNvCxnSpPr>
            <a:cxnSpLocks noChangeShapeType="1"/>
            <a:stCxn id="29819" idx="3"/>
          </p:cNvCxnSpPr>
          <p:nvPr/>
        </p:nvCxnSpPr>
        <p:spPr bwMode="auto">
          <a:xfrm flipH="1">
            <a:off x="4907756" y="2080490"/>
            <a:ext cx="120254" cy="123825"/>
          </a:xfrm>
          <a:prstGeom prst="straightConnector1">
            <a:avLst/>
          </a:prstGeom>
          <a:ln>
            <a:headEnd/>
            <a:tailEnd type="triangle" w="med" len="med"/>
          </a:ln>
        </p:spPr>
        <p:style>
          <a:lnRef idx="1">
            <a:schemeClr val="accent1"/>
          </a:lnRef>
          <a:fillRef idx="0">
            <a:schemeClr val="accent1"/>
          </a:fillRef>
          <a:effectRef idx="0">
            <a:schemeClr val="accent1"/>
          </a:effectRef>
          <a:fontRef idx="minor">
            <a:schemeClr val="tx1"/>
          </a:fontRef>
        </p:style>
      </p:cxnSp>
      <p:sp>
        <p:nvSpPr>
          <p:cNvPr id="29821" name="TextBox 158"/>
          <p:cNvSpPr txBox="1">
            <a:spLocks noChangeArrowheads="1"/>
          </p:cNvSpPr>
          <p:nvPr/>
        </p:nvSpPr>
        <p:spPr bwMode="auto">
          <a:xfrm>
            <a:off x="6111479" y="3395759"/>
            <a:ext cx="248322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1500" dirty="0"/>
              <a:t>KNN  </a:t>
            </a:r>
            <a:r>
              <a:rPr lang="en-US" altLang="en-US" sz="1500" dirty="0" err="1"/>
              <a:t>retorna</a:t>
            </a:r>
            <a:r>
              <a:rPr lang="en-US" altLang="en-US" sz="1500" dirty="0"/>
              <a:t> k </a:t>
            </a:r>
            <a:r>
              <a:rPr lang="en-US" altLang="en-US" sz="1500" dirty="0" err="1"/>
              <a:t>elementos</a:t>
            </a:r>
            <a:r>
              <a:rPr lang="en-US" altLang="en-US" sz="1500" dirty="0"/>
              <a:t>.</a:t>
            </a:r>
          </a:p>
          <a:p>
            <a:pPr eaLnBrk="1" hangingPunct="1">
              <a:spcBef>
                <a:spcPct val="0"/>
              </a:spcBef>
            </a:pPr>
            <a:endParaRPr lang="en-US" altLang="en-US" sz="1500" dirty="0"/>
          </a:p>
          <a:p>
            <a:pPr eaLnBrk="1" hangingPunct="1">
              <a:spcBef>
                <a:spcPct val="0"/>
              </a:spcBef>
            </a:pPr>
            <a:r>
              <a:rPr lang="en-US" altLang="en-US" sz="1500" dirty="0" err="1"/>
              <a:t>Búsqueda</a:t>
            </a:r>
            <a:r>
              <a:rPr lang="en-US" altLang="en-US" sz="1500" dirty="0"/>
              <a:t> por </a:t>
            </a:r>
            <a:r>
              <a:rPr lang="en-US" altLang="en-US" sz="1500" dirty="0" err="1"/>
              <a:t>rango</a:t>
            </a:r>
            <a:r>
              <a:rPr lang="en-US" altLang="en-US" sz="1500" dirty="0"/>
              <a:t> </a:t>
            </a:r>
            <a:r>
              <a:rPr lang="en-US" altLang="en-US" sz="1500" dirty="0" err="1"/>
              <a:t>retorna</a:t>
            </a:r>
            <a:r>
              <a:rPr lang="en-US" altLang="en-US" sz="1500" dirty="0"/>
              <a:t> entre 0 y </a:t>
            </a:r>
            <a:r>
              <a:rPr lang="en-US" altLang="en-US" sz="1500" dirty="0" err="1"/>
              <a:t>toda</a:t>
            </a:r>
            <a:r>
              <a:rPr lang="en-US" altLang="en-US" sz="1500" dirty="0"/>
              <a:t> la </a:t>
            </a:r>
            <a:r>
              <a:rPr lang="en-US" altLang="en-US" sz="1500" dirty="0" err="1"/>
              <a:t>colección</a:t>
            </a:r>
            <a:r>
              <a:rPr lang="en-US" altLang="en-US" sz="1500" dirty="0"/>
              <a:t>. </a:t>
            </a:r>
          </a:p>
        </p:txBody>
      </p:sp>
      <p:sp>
        <p:nvSpPr>
          <p:cNvPr id="2" name="Título 1"/>
          <p:cNvSpPr>
            <a:spLocks noGrp="1"/>
          </p:cNvSpPr>
          <p:nvPr>
            <p:ph type="title"/>
          </p:nvPr>
        </p:nvSpPr>
        <p:spPr/>
        <p:txBody>
          <a:bodyPr/>
          <a:lstStyle/>
          <a:p>
            <a:r>
              <a:rPr lang="es-PE" dirty="0"/>
              <a:t>Búsqueda por Similitud:  </a:t>
            </a:r>
            <a:r>
              <a:rPr lang="es-PE" b="0" dirty="0"/>
              <a:t>consultas por similitud</a:t>
            </a:r>
            <a:r>
              <a:rPr lang="es-PE" dirty="0"/>
              <a:t> </a:t>
            </a:r>
            <a:endParaRPr lang="en-US" dirty="0">
              <a:solidFill>
                <a:schemeClr val="bg2"/>
              </a:solidFill>
            </a:endParaRPr>
          </a:p>
        </p:txBody>
      </p:sp>
      <p:sp>
        <p:nvSpPr>
          <p:cNvPr id="29760" name="Rectangle 1082"/>
          <p:cNvSpPr>
            <a:spLocks noChangeArrowheads="1"/>
          </p:cNvSpPr>
          <p:nvPr/>
        </p:nvSpPr>
        <p:spPr bwMode="auto">
          <a:xfrm>
            <a:off x="4819650" y="2741286"/>
            <a:ext cx="285750" cy="28575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Tree>
    <p:extLst>
      <p:ext uri="{BB962C8B-B14F-4D97-AF65-F5344CB8AC3E}">
        <p14:creationId xmlns:p14="http://schemas.microsoft.com/office/powerpoint/2010/main" val="769164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dirty="0"/>
              <a:t>Búsqueda por Similitud:  </a:t>
            </a:r>
            <a:r>
              <a:rPr lang="es-PE" b="0" dirty="0"/>
              <a:t>consultas por similitud</a:t>
            </a:r>
            <a:r>
              <a:rPr lang="es-PE" dirty="0"/>
              <a:t> </a:t>
            </a:r>
            <a:br>
              <a:rPr lang="es-PE" dirty="0"/>
            </a:br>
            <a:endParaRPr lang="es-PE" dirty="0"/>
          </a:p>
        </p:txBody>
      </p:sp>
      <mc:AlternateContent xmlns:mc="http://schemas.openxmlformats.org/markup-compatibility/2006" xmlns:a14="http://schemas.microsoft.com/office/drawing/2010/main">
        <mc:Choice Requires="a14">
          <p:sp>
            <p:nvSpPr>
              <p:cNvPr id="3" name="Marcador de texto 2"/>
              <p:cNvSpPr>
                <a:spLocks noGrp="1"/>
              </p:cNvSpPr>
              <p:nvPr>
                <p:ph type="body" idx="1"/>
              </p:nvPr>
            </p:nvSpPr>
            <p:spPr/>
            <p:txBody>
              <a:bodyPr>
                <a:normAutofit fontScale="92500" lnSpcReduction="20000"/>
              </a:bodyPr>
              <a:lstStyle/>
              <a:p>
                <a:pPr>
                  <a:spcBef>
                    <a:spcPts val="600"/>
                  </a:spcBef>
                  <a:spcAft>
                    <a:spcPts val="600"/>
                  </a:spcAft>
                </a:pPr>
                <a:r>
                  <a:rPr lang="es-PE" dirty="0"/>
                  <a:t>Sea </a:t>
                </a:r>
                <a14:m>
                  <m:oMath xmlns:m="http://schemas.openxmlformats.org/officeDocument/2006/math">
                    <m:r>
                      <a:rPr lang="es-PE" i="1" smtClean="0">
                        <a:latin typeface="Cambria Math" panose="02040503050406030204" pitchFamily="18" charset="0"/>
                        <a:ea typeface="Cambria Math" panose="02040503050406030204" pitchFamily="18" charset="0"/>
                      </a:rPr>
                      <m:t>𝕌</m:t>
                    </m:r>
                  </m:oMath>
                </a14:m>
                <a:r>
                  <a:rPr lang="es-PE" dirty="0"/>
                  <a:t> el conjunto de datos multimedia (BD) </a:t>
                </a:r>
              </a:p>
              <a:p>
                <a:pPr>
                  <a:spcBef>
                    <a:spcPts val="600"/>
                  </a:spcBef>
                  <a:spcAft>
                    <a:spcPts val="600"/>
                  </a:spcAft>
                </a:pPr>
                <a:r>
                  <a:rPr lang="es-PE" b="1" dirty="0"/>
                  <a:t>Consulta por rango </a:t>
                </a:r>
              </a:p>
              <a:p>
                <a:pPr>
                  <a:spcBef>
                    <a:spcPts val="600"/>
                  </a:spcBef>
                  <a:spcAft>
                    <a:spcPts val="600"/>
                  </a:spcAft>
                </a:pPr>
                <a:endParaRPr lang="es-PE" b="1" dirty="0"/>
              </a:p>
              <a:p>
                <a:pPr>
                  <a:spcBef>
                    <a:spcPts val="600"/>
                  </a:spcBef>
                  <a:spcAft>
                    <a:spcPts val="600"/>
                  </a:spcAft>
                </a:pPr>
                <a:endParaRPr lang="es-PE" b="1" dirty="0"/>
              </a:p>
              <a:p>
                <a:pPr>
                  <a:spcBef>
                    <a:spcPts val="600"/>
                  </a:spcBef>
                  <a:spcAft>
                    <a:spcPts val="600"/>
                  </a:spcAft>
                </a:pPr>
                <a:endParaRPr lang="es-PE" b="1" dirty="0"/>
              </a:p>
              <a:p>
                <a:pPr>
                  <a:spcBef>
                    <a:spcPts val="600"/>
                  </a:spcBef>
                  <a:spcAft>
                    <a:spcPts val="600"/>
                  </a:spcAft>
                </a:pPr>
                <a:endParaRPr lang="es-PE" b="1" dirty="0"/>
              </a:p>
              <a:p>
                <a:pPr>
                  <a:spcBef>
                    <a:spcPts val="600"/>
                  </a:spcBef>
                  <a:spcAft>
                    <a:spcPts val="600"/>
                  </a:spcAft>
                </a:pPr>
                <a:r>
                  <a:rPr lang="es-PE" b="1" dirty="0"/>
                  <a:t>Bola de consulta</a:t>
                </a:r>
                <a:r>
                  <a:rPr lang="es-PE" dirty="0"/>
                  <a:t>: subespacio definido por </a:t>
                </a:r>
                <a:r>
                  <a:rPr lang="es-PE" i="1" dirty="0"/>
                  <a:t>q </a:t>
                </a:r>
                <a:r>
                  <a:rPr lang="es-PE" dirty="0"/>
                  <a:t>y </a:t>
                </a:r>
                <a:r>
                  <a:rPr lang="es-PE" i="1" dirty="0"/>
                  <a:t>r</a:t>
                </a:r>
                <a:r>
                  <a:rPr lang="es-PE" dirty="0"/>
                  <a:t> </a:t>
                </a:r>
                <a:br>
                  <a:rPr lang="es-PE" sz="1600" dirty="0"/>
                </a:br>
                <a:endParaRPr lang="es-PE" sz="1600" dirty="0"/>
              </a:p>
            </p:txBody>
          </p:sp>
        </mc:Choice>
        <mc:Fallback xmlns="">
          <p:sp>
            <p:nvSpPr>
              <p:cNvPr id="3" name="Marcador de texto 2"/>
              <p:cNvSpPr>
                <a:spLocks noGrp="1" noRot="1" noChangeAspect="1" noMove="1" noResize="1" noEditPoints="1" noAdjustHandles="1" noChangeArrowheads="1" noChangeShapeType="1" noTextEdit="1"/>
              </p:cNvSpPr>
              <p:nvPr>
                <p:ph type="body" idx="1"/>
              </p:nvPr>
            </p:nvSpPr>
            <p:spPr>
              <a:blipFill>
                <a:blip r:embed="rId2"/>
                <a:stretch>
                  <a:fillRect l="-429"/>
                </a:stretch>
              </a:blipFill>
            </p:spPr>
            <p:txBody>
              <a:bodyPr/>
              <a:lstStyle/>
              <a:p>
                <a:r>
                  <a:rPr lang="es-PE">
                    <a:noFill/>
                  </a:rPr>
                  <a:t> </a:t>
                </a:r>
              </a:p>
            </p:txBody>
          </p:sp>
        </mc:Fallback>
      </mc:AlternateContent>
      <p:pic>
        <p:nvPicPr>
          <p:cNvPr id="4" name="Imagen 3"/>
          <p:cNvPicPr>
            <a:picLocks noChangeAspect="1"/>
          </p:cNvPicPr>
          <p:nvPr/>
        </p:nvPicPr>
        <p:blipFill>
          <a:blip r:embed="rId3">
            <a:grayscl/>
          </a:blip>
          <a:stretch>
            <a:fillRect/>
          </a:stretch>
        </p:blipFill>
        <p:spPr>
          <a:xfrm>
            <a:off x="1989837" y="2033007"/>
            <a:ext cx="4322812" cy="1353015"/>
          </a:xfrm>
          <a:prstGeom prst="rect">
            <a:avLst/>
          </a:prstGeom>
        </p:spPr>
      </p:pic>
    </p:spTree>
    <p:extLst>
      <p:ext uri="{BB962C8B-B14F-4D97-AF65-F5344CB8AC3E}">
        <p14:creationId xmlns:p14="http://schemas.microsoft.com/office/powerpoint/2010/main" val="2939286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dirty="0"/>
              <a:t>Búsqueda por Similitud:  </a:t>
            </a:r>
            <a:r>
              <a:rPr lang="es-PE" b="0" dirty="0"/>
              <a:t>consultas por similitud</a:t>
            </a:r>
            <a:r>
              <a:rPr lang="es-PE" dirty="0"/>
              <a:t> </a:t>
            </a:r>
            <a:br>
              <a:rPr lang="es-PE" dirty="0"/>
            </a:br>
            <a:endParaRPr lang="es-PE" dirty="0"/>
          </a:p>
        </p:txBody>
      </p:sp>
      <p:sp>
        <p:nvSpPr>
          <p:cNvPr id="3" name="Marcador de texto 2"/>
          <p:cNvSpPr>
            <a:spLocks noGrp="1"/>
          </p:cNvSpPr>
          <p:nvPr>
            <p:ph type="body" idx="1"/>
          </p:nvPr>
        </p:nvSpPr>
        <p:spPr/>
        <p:txBody>
          <a:bodyPr/>
          <a:lstStyle/>
          <a:p>
            <a:pPr>
              <a:spcBef>
                <a:spcPts val="600"/>
              </a:spcBef>
              <a:spcAft>
                <a:spcPts val="600"/>
              </a:spcAft>
            </a:pPr>
            <a:r>
              <a:rPr lang="es-PE" sz="2000" dirty="0"/>
              <a:t>Ejemplo</a:t>
            </a:r>
            <a:r>
              <a:rPr lang="es-PE" dirty="0"/>
              <a:t> de consulta por rango en </a:t>
            </a:r>
            <a:br>
              <a:rPr lang="es-PE" dirty="0"/>
            </a:br>
            <a:br>
              <a:rPr lang="es-PE" dirty="0"/>
            </a:br>
            <a:br>
              <a:rPr lang="es-PE" sz="1600" dirty="0"/>
            </a:br>
            <a:br>
              <a:rPr lang="es-PE" sz="1600" dirty="0"/>
            </a:br>
            <a:br>
              <a:rPr lang="es-PE" sz="1600" dirty="0"/>
            </a:br>
            <a:endParaRPr lang="es-PE" sz="1600" dirty="0"/>
          </a:p>
        </p:txBody>
      </p:sp>
      <p:pic>
        <p:nvPicPr>
          <p:cNvPr id="5" name="Imagen 4"/>
          <p:cNvPicPr>
            <a:picLocks noChangeAspect="1"/>
          </p:cNvPicPr>
          <p:nvPr/>
        </p:nvPicPr>
        <p:blipFill>
          <a:blip r:embed="rId2"/>
          <a:stretch>
            <a:fillRect/>
          </a:stretch>
        </p:blipFill>
        <p:spPr>
          <a:xfrm>
            <a:off x="4435200" y="1078790"/>
            <a:ext cx="745950" cy="287724"/>
          </a:xfrm>
          <a:prstGeom prst="rect">
            <a:avLst/>
          </a:prstGeom>
        </p:spPr>
      </p:pic>
      <p:pic>
        <p:nvPicPr>
          <p:cNvPr id="6" name="Imagen 5"/>
          <p:cNvPicPr>
            <a:picLocks noChangeAspect="1"/>
          </p:cNvPicPr>
          <p:nvPr/>
        </p:nvPicPr>
        <p:blipFill>
          <a:blip r:embed="rId3"/>
          <a:stretch>
            <a:fillRect/>
          </a:stretch>
        </p:blipFill>
        <p:spPr>
          <a:xfrm>
            <a:off x="1872000" y="1801785"/>
            <a:ext cx="5086050" cy="2445839"/>
          </a:xfrm>
          <a:prstGeom prst="rect">
            <a:avLst/>
          </a:prstGeom>
        </p:spPr>
      </p:pic>
    </p:spTree>
    <p:extLst>
      <p:ext uri="{BB962C8B-B14F-4D97-AF65-F5344CB8AC3E}">
        <p14:creationId xmlns:p14="http://schemas.microsoft.com/office/powerpoint/2010/main" val="23202644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dirty="0"/>
              <a:t>Búsqueda por Similitud:  </a:t>
            </a:r>
            <a:r>
              <a:rPr lang="es-PE" b="0" dirty="0"/>
              <a:t>consultas por similitud</a:t>
            </a:r>
            <a:r>
              <a:rPr lang="es-PE" dirty="0"/>
              <a:t> </a:t>
            </a:r>
            <a:br>
              <a:rPr lang="es-PE" dirty="0"/>
            </a:br>
            <a:endParaRPr lang="es-PE" dirty="0"/>
          </a:p>
        </p:txBody>
      </p:sp>
      <p:sp>
        <p:nvSpPr>
          <p:cNvPr id="3" name="Marcador de texto 2"/>
          <p:cNvSpPr>
            <a:spLocks noGrp="1"/>
          </p:cNvSpPr>
          <p:nvPr>
            <p:ph type="body" idx="1"/>
          </p:nvPr>
        </p:nvSpPr>
        <p:spPr/>
        <p:txBody>
          <a:bodyPr/>
          <a:lstStyle/>
          <a:p>
            <a:pPr>
              <a:spcBef>
                <a:spcPts val="600"/>
              </a:spcBef>
              <a:spcAft>
                <a:spcPts val="600"/>
              </a:spcAft>
            </a:pPr>
            <a:r>
              <a:rPr lang="es-PE" sz="2000" dirty="0"/>
              <a:t>Problema de la consulta por rango: ¿Qué valor debe tener el radio de tolerancia? </a:t>
            </a:r>
            <a:br>
              <a:rPr lang="es-PE" sz="2000" dirty="0"/>
            </a:br>
            <a:br>
              <a:rPr lang="es-PE" dirty="0"/>
            </a:br>
            <a:br>
              <a:rPr lang="es-PE" dirty="0"/>
            </a:br>
            <a:endParaRPr lang="es-PE" dirty="0"/>
          </a:p>
        </p:txBody>
      </p:sp>
      <p:pic>
        <p:nvPicPr>
          <p:cNvPr id="4" name="Imagen 3"/>
          <p:cNvPicPr>
            <a:picLocks noChangeAspect="1"/>
          </p:cNvPicPr>
          <p:nvPr/>
        </p:nvPicPr>
        <p:blipFill>
          <a:blip r:embed="rId2"/>
          <a:stretch>
            <a:fillRect/>
          </a:stretch>
        </p:blipFill>
        <p:spPr>
          <a:xfrm>
            <a:off x="1115999" y="2009477"/>
            <a:ext cx="6731025" cy="2688785"/>
          </a:xfrm>
          <a:prstGeom prst="rect">
            <a:avLst/>
          </a:prstGeom>
        </p:spPr>
      </p:pic>
    </p:spTree>
    <p:extLst>
      <p:ext uri="{BB962C8B-B14F-4D97-AF65-F5344CB8AC3E}">
        <p14:creationId xmlns:p14="http://schemas.microsoft.com/office/powerpoint/2010/main" val="2790666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dirty="0"/>
              <a:t>Búsqueda por Similitud:  </a:t>
            </a:r>
            <a:r>
              <a:rPr lang="es-PE" b="0" dirty="0"/>
              <a:t>consultas por similitud</a:t>
            </a:r>
            <a:r>
              <a:rPr lang="es-PE" dirty="0"/>
              <a:t> </a:t>
            </a:r>
            <a:br>
              <a:rPr lang="es-PE" dirty="0"/>
            </a:br>
            <a:endParaRPr lang="es-PE" dirty="0"/>
          </a:p>
        </p:txBody>
      </p:sp>
      <p:sp>
        <p:nvSpPr>
          <p:cNvPr id="3" name="Marcador de texto 2"/>
          <p:cNvSpPr>
            <a:spLocks noGrp="1"/>
          </p:cNvSpPr>
          <p:nvPr>
            <p:ph type="body" idx="1"/>
          </p:nvPr>
        </p:nvSpPr>
        <p:spPr/>
        <p:txBody>
          <a:bodyPr/>
          <a:lstStyle/>
          <a:p>
            <a:pPr>
              <a:spcBef>
                <a:spcPts val="600"/>
              </a:spcBef>
              <a:spcAft>
                <a:spcPts val="600"/>
              </a:spcAft>
            </a:pPr>
            <a:r>
              <a:rPr lang="es-PE" b="1" dirty="0"/>
              <a:t>Consulta por vecinos más cercanos (</a:t>
            </a:r>
            <a:r>
              <a:rPr lang="es-PE" b="1" i="1" dirty="0"/>
              <a:t>k</a:t>
            </a:r>
            <a:r>
              <a:rPr lang="es-PE" b="1" dirty="0"/>
              <a:t>-NN)</a:t>
            </a:r>
            <a:r>
              <a:rPr lang="es-PE" sz="2000" b="1" dirty="0"/>
              <a:t> </a:t>
            </a:r>
            <a:br>
              <a:rPr lang="es-PE" sz="2000" dirty="0"/>
            </a:br>
            <a:br>
              <a:rPr lang="es-PE" sz="2000" dirty="0"/>
            </a:br>
            <a:br>
              <a:rPr lang="es-PE" dirty="0"/>
            </a:br>
            <a:br>
              <a:rPr lang="es-PE" dirty="0"/>
            </a:br>
            <a:endParaRPr lang="es-PE" dirty="0"/>
          </a:p>
        </p:txBody>
      </p:sp>
      <p:pic>
        <p:nvPicPr>
          <p:cNvPr id="5" name="Imagen 4"/>
          <p:cNvPicPr>
            <a:picLocks noChangeAspect="1"/>
          </p:cNvPicPr>
          <p:nvPr/>
        </p:nvPicPr>
        <p:blipFill>
          <a:blip r:embed="rId2">
            <a:grayscl/>
          </a:blip>
          <a:stretch>
            <a:fillRect/>
          </a:stretch>
        </p:blipFill>
        <p:spPr>
          <a:xfrm>
            <a:off x="2080800" y="1808189"/>
            <a:ext cx="4537950" cy="1802652"/>
          </a:xfrm>
          <a:prstGeom prst="rect">
            <a:avLst/>
          </a:prstGeom>
        </p:spPr>
      </p:pic>
    </p:spTree>
    <p:extLst>
      <p:ext uri="{BB962C8B-B14F-4D97-AF65-F5344CB8AC3E}">
        <p14:creationId xmlns:p14="http://schemas.microsoft.com/office/powerpoint/2010/main" val="991450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dirty="0"/>
              <a:t>Búsqueda por Similitud:  </a:t>
            </a:r>
            <a:r>
              <a:rPr lang="es-PE" b="0" dirty="0"/>
              <a:t>consultas por similitud</a:t>
            </a:r>
            <a:r>
              <a:rPr lang="es-PE" dirty="0"/>
              <a:t> </a:t>
            </a:r>
            <a:br>
              <a:rPr lang="es-PE" dirty="0"/>
            </a:br>
            <a:endParaRPr lang="es-PE" dirty="0"/>
          </a:p>
        </p:txBody>
      </p:sp>
      <p:sp>
        <p:nvSpPr>
          <p:cNvPr id="3" name="Marcador de texto 2"/>
          <p:cNvSpPr>
            <a:spLocks noGrp="1"/>
          </p:cNvSpPr>
          <p:nvPr>
            <p:ph type="body" idx="1"/>
          </p:nvPr>
        </p:nvSpPr>
        <p:spPr/>
        <p:txBody>
          <a:bodyPr/>
          <a:lstStyle/>
          <a:p>
            <a:pPr>
              <a:spcBef>
                <a:spcPts val="600"/>
              </a:spcBef>
              <a:spcAft>
                <a:spcPts val="600"/>
              </a:spcAft>
            </a:pPr>
            <a:r>
              <a:rPr lang="es-PE" dirty="0"/>
              <a:t>Ejemplo de consulta por </a:t>
            </a:r>
            <a:r>
              <a:rPr lang="es-PE" i="1" dirty="0"/>
              <a:t>3</a:t>
            </a:r>
            <a:r>
              <a:rPr lang="es-PE" dirty="0"/>
              <a:t>-NN en </a:t>
            </a:r>
            <a:br>
              <a:rPr lang="es-PE" dirty="0"/>
            </a:br>
            <a:endParaRPr lang="es-PE" dirty="0"/>
          </a:p>
        </p:txBody>
      </p:sp>
      <p:pic>
        <p:nvPicPr>
          <p:cNvPr id="6" name="Imagen 5"/>
          <p:cNvPicPr>
            <a:picLocks noChangeAspect="1"/>
          </p:cNvPicPr>
          <p:nvPr/>
        </p:nvPicPr>
        <p:blipFill>
          <a:blip r:embed="rId2"/>
          <a:stretch>
            <a:fillRect/>
          </a:stretch>
        </p:blipFill>
        <p:spPr>
          <a:xfrm>
            <a:off x="4206150" y="1057190"/>
            <a:ext cx="745950" cy="287724"/>
          </a:xfrm>
          <a:prstGeom prst="rect">
            <a:avLst/>
          </a:prstGeom>
        </p:spPr>
      </p:pic>
      <p:pic>
        <p:nvPicPr>
          <p:cNvPr id="4" name="Imagen 3"/>
          <p:cNvPicPr>
            <a:picLocks noChangeAspect="1"/>
          </p:cNvPicPr>
          <p:nvPr/>
        </p:nvPicPr>
        <p:blipFill>
          <a:blip r:embed="rId3"/>
          <a:stretch>
            <a:fillRect/>
          </a:stretch>
        </p:blipFill>
        <p:spPr>
          <a:xfrm>
            <a:off x="1562400" y="1709513"/>
            <a:ext cx="5742150" cy="2791724"/>
          </a:xfrm>
          <a:prstGeom prst="rect">
            <a:avLst/>
          </a:prstGeom>
        </p:spPr>
      </p:pic>
    </p:spTree>
    <p:extLst>
      <p:ext uri="{BB962C8B-B14F-4D97-AF65-F5344CB8AC3E}">
        <p14:creationId xmlns:p14="http://schemas.microsoft.com/office/powerpoint/2010/main" val="1347775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dirty="0"/>
              <a:t>Búsqueda por Similitud:  </a:t>
            </a:r>
            <a:r>
              <a:rPr lang="es-PE" b="0" dirty="0"/>
              <a:t>consultas por similitud</a:t>
            </a:r>
            <a:r>
              <a:rPr lang="es-PE" dirty="0"/>
              <a:t> </a:t>
            </a:r>
            <a:br>
              <a:rPr lang="es-PE" dirty="0"/>
            </a:br>
            <a:endParaRPr lang="es-PE" dirty="0"/>
          </a:p>
        </p:txBody>
      </p:sp>
      <p:sp>
        <p:nvSpPr>
          <p:cNvPr id="3" name="Marcador de texto 2"/>
          <p:cNvSpPr>
            <a:spLocks noGrp="1"/>
          </p:cNvSpPr>
          <p:nvPr>
            <p:ph type="body" idx="1"/>
          </p:nvPr>
        </p:nvSpPr>
        <p:spPr>
          <a:xfrm>
            <a:off x="311700" y="850006"/>
            <a:ext cx="7615246" cy="3928056"/>
          </a:xfrm>
        </p:spPr>
        <p:txBody>
          <a:bodyPr/>
          <a:lstStyle/>
          <a:p>
            <a:pPr>
              <a:spcBef>
                <a:spcPts val="600"/>
              </a:spcBef>
              <a:spcAft>
                <a:spcPts val="600"/>
              </a:spcAft>
            </a:pPr>
            <a:r>
              <a:rPr lang="es-PE" b="1" dirty="0"/>
              <a:t>Consulta por ranking incremental:</a:t>
            </a:r>
          </a:p>
          <a:p>
            <a:pPr lvl="1">
              <a:spcBef>
                <a:spcPts val="600"/>
              </a:spcBef>
              <a:spcAft>
                <a:spcPts val="600"/>
              </a:spcAft>
            </a:pPr>
            <a:r>
              <a:rPr lang="es-MX" sz="2000" dirty="0"/>
              <a:t>A menudo uno no conoce ni un radio de tolerancia adecuado ni un valor de </a:t>
            </a:r>
            <a:r>
              <a:rPr lang="es-MX" sz="2000" i="1" dirty="0"/>
              <a:t>k </a:t>
            </a:r>
            <a:r>
              <a:rPr lang="es-MX" sz="2000" dirty="0"/>
              <a:t>razonable</a:t>
            </a:r>
          </a:p>
          <a:p>
            <a:pPr lvl="2">
              <a:spcBef>
                <a:spcPts val="600"/>
              </a:spcBef>
              <a:spcAft>
                <a:spcPts val="600"/>
              </a:spcAft>
            </a:pPr>
            <a:r>
              <a:rPr lang="es-MX" sz="2000" dirty="0"/>
              <a:t>Ejemplo: búsqueda en Internet</a:t>
            </a:r>
          </a:p>
          <a:p>
            <a:pPr lvl="1">
              <a:spcBef>
                <a:spcPts val="600"/>
              </a:spcBef>
              <a:spcAft>
                <a:spcPts val="600"/>
              </a:spcAft>
            </a:pPr>
            <a:r>
              <a:rPr lang="es-MX" sz="2000" dirty="0"/>
              <a:t>Se desea un resultado ordenado por distancias al objeto de consulta: </a:t>
            </a:r>
            <a:r>
              <a:rPr lang="es-MX" sz="2000" b="1" dirty="0">
                <a:solidFill>
                  <a:srgbClr val="FF0000"/>
                </a:solidFill>
              </a:rPr>
              <a:t>ranking</a:t>
            </a:r>
            <a:r>
              <a:rPr lang="es-MX" sz="2000" dirty="0"/>
              <a:t>.</a:t>
            </a:r>
          </a:p>
          <a:p>
            <a:pPr lvl="1">
              <a:spcBef>
                <a:spcPts val="600"/>
              </a:spcBef>
              <a:spcAft>
                <a:spcPts val="600"/>
              </a:spcAft>
            </a:pPr>
            <a:r>
              <a:rPr lang="es-MX" sz="2000" dirty="0"/>
              <a:t>También conocida como consulta </a:t>
            </a:r>
            <a:r>
              <a:rPr lang="es-MX" sz="2000" b="1" i="1" dirty="0" err="1"/>
              <a:t>give</a:t>
            </a:r>
            <a:r>
              <a:rPr lang="es-MX" sz="2000" b="1" i="1" dirty="0"/>
              <a:t>-me-more</a:t>
            </a:r>
            <a:endParaRPr lang="es-PE" sz="1800" dirty="0"/>
          </a:p>
        </p:txBody>
      </p:sp>
    </p:spTree>
    <p:extLst>
      <p:ext uri="{BB962C8B-B14F-4D97-AF65-F5344CB8AC3E}">
        <p14:creationId xmlns:p14="http://schemas.microsoft.com/office/powerpoint/2010/main" val="567449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dirty="0"/>
              <a:t>Búsqueda por Similitud:  </a:t>
            </a:r>
            <a:r>
              <a:rPr lang="es-PE" b="0" dirty="0"/>
              <a:t>consultas por similitud</a:t>
            </a:r>
            <a:r>
              <a:rPr lang="es-PE" dirty="0"/>
              <a:t> </a:t>
            </a:r>
            <a:br>
              <a:rPr lang="es-PE" dirty="0"/>
            </a:br>
            <a:endParaRPr lang="es-PE" dirty="0"/>
          </a:p>
        </p:txBody>
      </p:sp>
      <p:sp>
        <p:nvSpPr>
          <p:cNvPr id="3" name="Marcador de texto 2"/>
          <p:cNvSpPr>
            <a:spLocks noGrp="1"/>
          </p:cNvSpPr>
          <p:nvPr>
            <p:ph type="body" idx="1"/>
          </p:nvPr>
        </p:nvSpPr>
        <p:spPr>
          <a:xfrm>
            <a:off x="311700" y="789650"/>
            <a:ext cx="8033810" cy="3779375"/>
          </a:xfrm>
        </p:spPr>
        <p:txBody>
          <a:bodyPr/>
          <a:lstStyle/>
          <a:p>
            <a:pPr>
              <a:spcBef>
                <a:spcPts val="600"/>
              </a:spcBef>
              <a:spcAft>
                <a:spcPts val="600"/>
              </a:spcAft>
            </a:pPr>
            <a:r>
              <a:rPr lang="es-PE" b="1" dirty="0"/>
              <a:t>Consulta por ranking incremental:</a:t>
            </a:r>
          </a:p>
          <a:p>
            <a:pPr lvl="1">
              <a:lnSpc>
                <a:spcPct val="100000"/>
              </a:lnSpc>
              <a:spcBef>
                <a:spcPts val="600"/>
              </a:spcBef>
              <a:spcAft>
                <a:spcPts val="600"/>
              </a:spcAft>
            </a:pPr>
            <a:r>
              <a:rPr lang="en-US" sz="1600" dirty="0"/>
              <a:t>Dado un </a:t>
            </a:r>
            <a:r>
              <a:rPr lang="en-US" sz="1600" dirty="0" err="1"/>
              <a:t>objeto</a:t>
            </a:r>
            <a:r>
              <a:rPr lang="en-US" sz="1600" dirty="0"/>
              <a:t> de </a:t>
            </a:r>
            <a:r>
              <a:rPr lang="en-US" sz="1600" dirty="0" err="1"/>
              <a:t>consulta</a:t>
            </a:r>
            <a:r>
              <a:rPr lang="en-US" sz="1600" dirty="0"/>
              <a:t> </a:t>
            </a:r>
            <a:r>
              <a:rPr lang="en-US" sz="1600" i="1" dirty="0"/>
              <a:t>q,  </a:t>
            </a:r>
            <a:r>
              <a:rPr lang="en-US" sz="1600" dirty="0"/>
              <a:t>se</a:t>
            </a:r>
            <a:r>
              <a:rPr lang="en-US" sz="1600" i="1" dirty="0"/>
              <a:t> </a:t>
            </a:r>
            <a:r>
              <a:rPr lang="en-US" sz="1600" dirty="0"/>
              <a:t>r</a:t>
            </a:r>
            <a:r>
              <a:rPr lang="es-MX" sz="1600" dirty="0" err="1"/>
              <a:t>epite</a:t>
            </a:r>
            <a:r>
              <a:rPr lang="es-MX" sz="1600" dirty="0"/>
              <a:t> el llamado de la función </a:t>
            </a:r>
            <a:r>
              <a:rPr lang="es-MX" sz="1600" b="1" i="1" dirty="0" err="1"/>
              <a:t>getnext</a:t>
            </a:r>
            <a:r>
              <a:rPr lang="es-MX" sz="1600" b="1" i="1" dirty="0"/>
              <a:t>(</a:t>
            </a:r>
            <a:r>
              <a:rPr lang="es-MX" sz="1600" b="1" i="1" dirty="0" err="1"/>
              <a:t>ki</a:t>
            </a:r>
            <a:r>
              <a:rPr lang="es-MX" sz="1600" b="1" i="1" dirty="0"/>
              <a:t>)</a:t>
            </a:r>
            <a:r>
              <a:rPr lang="es-MX" sz="1600" dirty="0"/>
              <a:t> para</a:t>
            </a:r>
            <a:r>
              <a:rPr lang="es-MX" sz="1600" b="1" i="1" dirty="0"/>
              <a:t> </a:t>
            </a:r>
            <a:r>
              <a:rPr lang="es-MX" sz="1600" dirty="0"/>
              <a:t>retorna los siguientes </a:t>
            </a:r>
            <a:r>
              <a:rPr lang="es-MX" sz="1600" b="1" i="1" dirty="0" err="1"/>
              <a:t>ki</a:t>
            </a:r>
            <a:r>
              <a:rPr lang="es-MX" sz="1600" i="1" dirty="0"/>
              <a:t> </a:t>
            </a:r>
            <a:r>
              <a:rPr lang="es-MX" sz="1600" dirty="0"/>
              <a:t>objetos relevantes, hasta que se alcance la cantidad deseada de objetos.</a:t>
            </a:r>
            <a:br>
              <a:rPr lang="es-MX" dirty="0"/>
            </a:br>
            <a:br>
              <a:rPr lang="es-MX" sz="2000" dirty="0"/>
            </a:br>
            <a:r>
              <a:rPr lang="es-PE" sz="2400" b="1" dirty="0"/>
              <a:t> </a:t>
            </a:r>
            <a:br>
              <a:rPr lang="es-PE" sz="2000" dirty="0"/>
            </a:br>
            <a:endParaRPr lang="es-PE" sz="1800" dirty="0"/>
          </a:p>
        </p:txBody>
      </p:sp>
      <p:pic>
        <p:nvPicPr>
          <p:cNvPr id="4" name="Imagen 3"/>
          <p:cNvPicPr>
            <a:picLocks noChangeAspect="1"/>
          </p:cNvPicPr>
          <p:nvPr/>
        </p:nvPicPr>
        <p:blipFill>
          <a:blip r:embed="rId2"/>
          <a:stretch>
            <a:fillRect/>
          </a:stretch>
        </p:blipFill>
        <p:spPr>
          <a:xfrm>
            <a:off x="1365712" y="2375406"/>
            <a:ext cx="5894172" cy="2609965"/>
          </a:xfrm>
          <a:prstGeom prst="rect">
            <a:avLst/>
          </a:prstGeom>
        </p:spPr>
      </p:pic>
    </p:spTree>
    <p:extLst>
      <p:ext uri="{BB962C8B-B14F-4D97-AF65-F5344CB8AC3E}">
        <p14:creationId xmlns:p14="http://schemas.microsoft.com/office/powerpoint/2010/main" val="2463954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s-PE" dirty="0"/>
              <a:t>¿Cuáles son los problemas y desafíos?</a:t>
            </a:r>
            <a:endParaRPr lang="en-US" dirty="0"/>
          </a:p>
        </p:txBody>
      </p:sp>
      <p:sp>
        <p:nvSpPr>
          <p:cNvPr id="5" name="Content Placeholder 4"/>
          <p:cNvSpPr>
            <a:spLocks noGrp="1"/>
          </p:cNvSpPr>
          <p:nvPr>
            <p:ph type="body" idx="1"/>
          </p:nvPr>
        </p:nvSpPr>
        <p:spPr>
          <a:xfrm>
            <a:off x="311700" y="789649"/>
            <a:ext cx="7518655" cy="4195721"/>
          </a:xfrm>
        </p:spPr>
        <p:txBody>
          <a:bodyPr>
            <a:normAutofit fontScale="92500"/>
          </a:bodyPr>
          <a:lstStyle/>
          <a:p>
            <a:pPr marL="205740" indent="-205740">
              <a:lnSpc>
                <a:spcPct val="170000"/>
              </a:lnSpc>
              <a:spcBef>
                <a:spcPts val="435"/>
              </a:spcBef>
              <a:spcAft>
                <a:spcPts val="600"/>
              </a:spcAft>
              <a:buFont typeface="Wingdings 2"/>
              <a:buChar char=""/>
              <a:defRPr/>
            </a:pPr>
            <a:r>
              <a:rPr lang="es-PE" dirty="0"/>
              <a:t>Los datos multimedia consisten en una variedad de formatos o representaciones de archivos que incluyen TIFF, BMP, PPT, IVUE, FPX, JPEG, MPEG, AVI, MID, WAV, DOC, GIF, EPS, PNG, etc. Debido a las restricciones en la </a:t>
            </a:r>
            <a:r>
              <a:rPr lang="es-PE" u="sng" dirty="0"/>
              <a:t>conversión de un formato a otro</a:t>
            </a:r>
            <a:r>
              <a:rPr lang="es-PE" dirty="0"/>
              <a:t>, el uso de los datos en un formato específico también ha sido limitado. Por lo general, el tamaño de los datos multimedia es grande (como el video); por lo tanto, los datos multimedia a menudo requieren un </a:t>
            </a:r>
            <a:r>
              <a:rPr lang="es-PE" u="sng" dirty="0"/>
              <a:t>gran almacenamiento</a:t>
            </a:r>
            <a:r>
              <a:rPr lang="es-PE" dirty="0"/>
              <a:t>.</a:t>
            </a:r>
          </a:p>
        </p:txBody>
      </p:sp>
    </p:spTree>
    <p:extLst>
      <p:ext uri="{BB962C8B-B14F-4D97-AF65-F5344CB8AC3E}">
        <p14:creationId xmlns:p14="http://schemas.microsoft.com/office/powerpoint/2010/main" val="4205493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dirty="0"/>
              <a:t>Búsqueda por Similitud:  </a:t>
            </a:r>
            <a:r>
              <a:rPr lang="es-PE" b="0" dirty="0"/>
              <a:t>eficiencia</a:t>
            </a:r>
            <a:br>
              <a:rPr lang="es-PE" dirty="0"/>
            </a:br>
            <a:endParaRPr lang="es-PE" dirty="0"/>
          </a:p>
        </p:txBody>
      </p:sp>
      <p:sp>
        <p:nvSpPr>
          <p:cNvPr id="3" name="Marcador de texto 2"/>
          <p:cNvSpPr>
            <a:spLocks noGrp="1"/>
          </p:cNvSpPr>
          <p:nvPr>
            <p:ph type="body" idx="1"/>
          </p:nvPr>
        </p:nvSpPr>
        <p:spPr>
          <a:xfrm>
            <a:off x="311700" y="789650"/>
            <a:ext cx="7621686" cy="3775911"/>
          </a:xfrm>
        </p:spPr>
        <p:txBody>
          <a:bodyPr/>
          <a:lstStyle/>
          <a:p>
            <a:pPr>
              <a:spcBef>
                <a:spcPts val="600"/>
              </a:spcBef>
              <a:spcAft>
                <a:spcPts val="600"/>
              </a:spcAft>
            </a:pPr>
            <a:r>
              <a:rPr lang="es-PE" b="1" dirty="0"/>
              <a:t>¿Cómo se mide la eficiencia?</a:t>
            </a:r>
          </a:p>
          <a:p>
            <a:pPr lvl="1">
              <a:spcBef>
                <a:spcPts val="600"/>
              </a:spcBef>
              <a:spcAft>
                <a:spcPts val="600"/>
              </a:spcAft>
            </a:pPr>
            <a:r>
              <a:rPr lang="es-MX" sz="1800" dirty="0"/>
              <a:t>Se relaciona con el costo de búsqueda</a:t>
            </a:r>
          </a:p>
          <a:p>
            <a:pPr lvl="1">
              <a:spcBef>
                <a:spcPts val="600"/>
              </a:spcBef>
              <a:spcAft>
                <a:spcPts val="600"/>
              </a:spcAft>
            </a:pPr>
            <a:r>
              <a:rPr lang="es-MX" sz="1800" dirty="0"/>
              <a:t>Se mide el tiempo de CPU y tiempo de E/S (acceso a memoria secundaria)</a:t>
            </a:r>
          </a:p>
          <a:p>
            <a:pPr lvl="1">
              <a:spcBef>
                <a:spcPts val="600"/>
              </a:spcBef>
              <a:spcAft>
                <a:spcPts val="600"/>
              </a:spcAft>
            </a:pPr>
            <a:r>
              <a:rPr lang="es-MX" sz="1800" dirty="0"/>
              <a:t>Estructuras de datos para agilizar búsquedas.</a:t>
            </a:r>
          </a:p>
          <a:p>
            <a:pPr lvl="2">
              <a:spcBef>
                <a:spcPts val="600"/>
              </a:spcBef>
              <a:spcAft>
                <a:spcPts val="600"/>
              </a:spcAft>
            </a:pPr>
            <a:r>
              <a:rPr lang="en-US" sz="1800" dirty="0" err="1"/>
              <a:t>Índices</a:t>
            </a:r>
            <a:r>
              <a:rPr lang="en-US" sz="1800" dirty="0"/>
              <a:t> </a:t>
            </a:r>
            <a:r>
              <a:rPr lang="en-US" sz="1800" dirty="0" err="1"/>
              <a:t>multidimensionales</a:t>
            </a:r>
            <a:r>
              <a:rPr lang="en-US" sz="1800" dirty="0"/>
              <a:t> (</a:t>
            </a:r>
            <a:r>
              <a:rPr lang="en-US" sz="1800" i="1" dirty="0"/>
              <a:t>spatial access methods</a:t>
            </a:r>
            <a:r>
              <a:rPr lang="en-US" sz="1800" dirty="0"/>
              <a:t>) [BBK01]</a:t>
            </a:r>
          </a:p>
          <a:p>
            <a:pPr lvl="2">
              <a:spcBef>
                <a:spcPts val="600"/>
              </a:spcBef>
              <a:spcAft>
                <a:spcPts val="600"/>
              </a:spcAft>
            </a:pPr>
            <a:r>
              <a:rPr lang="en-US" sz="1800" dirty="0" err="1"/>
              <a:t>Índices</a:t>
            </a:r>
            <a:r>
              <a:rPr lang="en-US" sz="1800" dirty="0"/>
              <a:t> </a:t>
            </a:r>
            <a:r>
              <a:rPr lang="en-US" sz="1800" dirty="0" err="1"/>
              <a:t>métricos</a:t>
            </a:r>
            <a:r>
              <a:rPr lang="en-US" sz="1800" dirty="0"/>
              <a:t> (</a:t>
            </a:r>
            <a:r>
              <a:rPr lang="en-US" sz="1800" i="1" dirty="0"/>
              <a:t>metric access methods</a:t>
            </a:r>
            <a:r>
              <a:rPr lang="en-US" sz="1800" dirty="0"/>
              <a:t>) [CNB01]</a:t>
            </a:r>
            <a:endParaRPr lang="es-PE" dirty="0"/>
          </a:p>
        </p:txBody>
      </p:sp>
    </p:spTree>
    <p:extLst>
      <p:ext uri="{BB962C8B-B14F-4D97-AF65-F5344CB8AC3E}">
        <p14:creationId xmlns:p14="http://schemas.microsoft.com/office/powerpoint/2010/main" val="85821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dirty="0"/>
              <a:t>Búsqueda por Similitud:  </a:t>
            </a:r>
            <a:r>
              <a:rPr lang="es-PE" b="0" dirty="0"/>
              <a:t>efectividad</a:t>
            </a:r>
            <a:br>
              <a:rPr lang="es-PE" dirty="0"/>
            </a:br>
            <a:endParaRPr lang="es-PE" dirty="0"/>
          </a:p>
        </p:txBody>
      </p:sp>
      <p:sp>
        <p:nvSpPr>
          <p:cNvPr id="3" name="Marcador de texto 2"/>
          <p:cNvSpPr>
            <a:spLocks noGrp="1"/>
          </p:cNvSpPr>
          <p:nvPr>
            <p:ph type="body" idx="1"/>
          </p:nvPr>
        </p:nvSpPr>
        <p:spPr>
          <a:xfrm>
            <a:off x="311700" y="789650"/>
            <a:ext cx="7686080" cy="3917578"/>
          </a:xfrm>
        </p:spPr>
        <p:txBody>
          <a:bodyPr>
            <a:normAutofit/>
          </a:bodyPr>
          <a:lstStyle/>
          <a:p>
            <a:pPr>
              <a:spcBef>
                <a:spcPts val="600"/>
              </a:spcBef>
              <a:spcAft>
                <a:spcPts val="600"/>
              </a:spcAft>
            </a:pPr>
            <a:r>
              <a:rPr lang="es-PE" b="1" dirty="0"/>
              <a:t>¿Cómo se mide la efectividad?</a:t>
            </a:r>
          </a:p>
          <a:p>
            <a:pPr lvl="1">
              <a:spcBef>
                <a:spcPts val="600"/>
              </a:spcBef>
              <a:spcAft>
                <a:spcPts val="600"/>
              </a:spcAft>
            </a:pPr>
            <a:r>
              <a:rPr lang="es-MX" dirty="0"/>
              <a:t>Efectividad: calidad de la respuesta retornada por el motor de búsqueda.</a:t>
            </a:r>
          </a:p>
          <a:p>
            <a:pPr lvl="2">
              <a:spcBef>
                <a:spcPts val="600"/>
              </a:spcBef>
              <a:spcAft>
                <a:spcPts val="600"/>
              </a:spcAft>
            </a:pPr>
            <a:r>
              <a:rPr lang="es-MX" sz="1800" dirty="0"/>
              <a:t>Ejemplo en espacios vectoriales: función de transformación efectiva mapea dos objetos similares en puntos cercanos.</a:t>
            </a:r>
          </a:p>
          <a:p>
            <a:pPr lvl="1">
              <a:spcBef>
                <a:spcPts val="600"/>
              </a:spcBef>
              <a:spcAft>
                <a:spcPts val="600"/>
              </a:spcAft>
            </a:pPr>
            <a:r>
              <a:rPr lang="es-MX" dirty="0"/>
              <a:t>Descriptores finos se obtienen con resoluciones altas</a:t>
            </a:r>
          </a:p>
          <a:p>
            <a:pPr lvl="2">
              <a:spcBef>
                <a:spcPts val="600"/>
              </a:spcBef>
              <a:spcAft>
                <a:spcPts val="600"/>
              </a:spcAft>
            </a:pPr>
            <a:r>
              <a:rPr lang="es-MX" sz="1800" dirty="0"/>
              <a:t>Pero no necesariamente implican mejor efectividad</a:t>
            </a:r>
          </a:p>
          <a:p>
            <a:pPr lvl="1">
              <a:spcBef>
                <a:spcPts val="600"/>
              </a:spcBef>
              <a:spcAft>
                <a:spcPts val="600"/>
              </a:spcAft>
            </a:pPr>
            <a:r>
              <a:rPr lang="en-US" dirty="0" err="1"/>
              <a:t>Evaluación</a:t>
            </a:r>
            <a:r>
              <a:rPr lang="en-US" dirty="0"/>
              <a:t> de la </a:t>
            </a:r>
            <a:r>
              <a:rPr lang="en-US" dirty="0" err="1"/>
              <a:t>efectividad</a:t>
            </a:r>
            <a:r>
              <a:rPr lang="en-US" dirty="0"/>
              <a:t>: </a:t>
            </a:r>
          </a:p>
          <a:p>
            <a:pPr lvl="2">
              <a:spcBef>
                <a:spcPts val="600"/>
              </a:spcBef>
              <a:spcAft>
                <a:spcPts val="600"/>
              </a:spcAft>
            </a:pPr>
            <a:r>
              <a:rPr lang="es-MX" sz="1800" dirty="0"/>
              <a:t>Medir su habilidad de recuperar objetos relevantes de la BD y de evitar los objetos no relevantes. </a:t>
            </a:r>
            <a:endParaRPr lang="es-PE" sz="1600" dirty="0"/>
          </a:p>
        </p:txBody>
      </p:sp>
    </p:spTree>
    <p:extLst>
      <p:ext uri="{BB962C8B-B14F-4D97-AF65-F5344CB8AC3E}">
        <p14:creationId xmlns:p14="http://schemas.microsoft.com/office/powerpoint/2010/main" val="6894485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dirty="0"/>
              <a:t>Búsqueda por Similitud:  </a:t>
            </a:r>
            <a:r>
              <a:rPr lang="es-PE" b="0" dirty="0"/>
              <a:t>efectividad</a:t>
            </a:r>
            <a:br>
              <a:rPr lang="es-PE" dirty="0"/>
            </a:br>
            <a:endParaRPr lang="es-PE" dirty="0"/>
          </a:p>
        </p:txBody>
      </p:sp>
      <p:sp>
        <p:nvSpPr>
          <p:cNvPr id="3" name="Marcador de texto 2"/>
          <p:cNvSpPr>
            <a:spLocks noGrp="1"/>
          </p:cNvSpPr>
          <p:nvPr>
            <p:ph type="body" idx="1"/>
          </p:nvPr>
        </p:nvSpPr>
        <p:spPr>
          <a:xfrm>
            <a:off x="311700" y="789650"/>
            <a:ext cx="8020931" cy="4159265"/>
          </a:xfrm>
        </p:spPr>
        <p:txBody>
          <a:bodyPr>
            <a:normAutofit fontScale="92500" lnSpcReduction="10000"/>
          </a:bodyPr>
          <a:lstStyle/>
          <a:p>
            <a:pPr>
              <a:spcBef>
                <a:spcPts val="600"/>
              </a:spcBef>
              <a:spcAft>
                <a:spcPts val="600"/>
              </a:spcAft>
            </a:pPr>
            <a:r>
              <a:rPr lang="es-PE" b="1" dirty="0"/>
              <a:t>Medidas de efectividad basado en la matriz de confusión </a:t>
            </a:r>
          </a:p>
          <a:p>
            <a:pPr lvl="1">
              <a:spcBef>
                <a:spcPts val="600"/>
              </a:spcBef>
              <a:spcAft>
                <a:spcPts val="600"/>
              </a:spcAft>
            </a:pPr>
            <a:r>
              <a:rPr lang="es-MX" sz="1600" dirty="0"/>
              <a:t>Cuantificación de la similitud entre objetos recuperados y objetos relevantes</a:t>
            </a:r>
            <a:r>
              <a:rPr lang="es-MX" dirty="0"/>
              <a:t>.</a:t>
            </a:r>
          </a:p>
          <a:p>
            <a:pPr lvl="1">
              <a:spcBef>
                <a:spcPts val="600"/>
              </a:spcBef>
              <a:spcAft>
                <a:spcPts val="600"/>
              </a:spcAft>
            </a:pPr>
            <a:endParaRPr lang="es-MX" dirty="0"/>
          </a:p>
          <a:p>
            <a:pPr lvl="1">
              <a:spcBef>
                <a:spcPts val="600"/>
              </a:spcBef>
              <a:spcAft>
                <a:spcPts val="600"/>
              </a:spcAft>
            </a:pPr>
            <a:endParaRPr lang="es-MX" dirty="0"/>
          </a:p>
          <a:p>
            <a:pPr lvl="1">
              <a:spcBef>
                <a:spcPts val="600"/>
              </a:spcBef>
              <a:spcAft>
                <a:spcPts val="600"/>
              </a:spcAft>
            </a:pPr>
            <a:endParaRPr lang="es-MX" dirty="0"/>
          </a:p>
          <a:p>
            <a:pPr lvl="1">
              <a:spcBef>
                <a:spcPts val="600"/>
              </a:spcBef>
              <a:spcAft>
                <a:spcPts val="600"/>
              </a:spcAft>
            </a:pPr>
            <a:endParaRPr lang="es-MX" dirty="0"/>
          </a:p>
          <a:p>
            <a:pPr lvl="1">
              <a:spcBef>
                <a:spcPts val="600"/>
              </a:spcBef>
              <a:spcAft>
                <a:spcPts val="600"/>
              </a:spcAft>
            </a:pPr>
            <a:endParaRPr lang="es-MX" dirty="0"/>
          </a:p>
          <a:p>
            <a:pPr lvl="1">
              <a:spcBef>
                <a:spcPts val="600"/>
              </a:spcBef>
              <a:spcAft>
                <a:spcPts val="600"/>
              </a:spcAft>
            </a:pPr>
            <a:r>
              <a:rPr lang="es-MX" b="1" dirty="0" err="1"/>
              <a:t>Precision</a:t>
            </a:r>
            <a:r>
              <a:rPr lang="es-MX" dirty="0"/>
              <a:t>: ¿Cuántos de los objetos recuperados</a:t>
            </a:r>
            <a:br>
              <a:rPr lang="es-MX" dirty="0"/>
            </a:br>
            <a:r>
              <a:rPr lang="es-MX" dirty="0"/>
              <a:t>son relevantes?</a:t>
            </a:r>
          </a:p>
          <a:p>
            <a:pPr lvl="1">
              <a:spcBef>
                <a:spcPts val="600"/>
              </a:spcBef>
              <a:spcAft>
                <a:spcPts val="600"/>
              </a:spcAft>
            </a:pPr>
            <a:r>
              <a:rPr lang="es-MX" b="1" dirty="0" err="1"/>
              <a:t>Recall</a:t>
            </a:r>
            <a:r>
              <a:rPr lang="es-MX" dirty="0"/>
              <a:t>: ¿</a:t>
            </a:r>
            <a:r>
              <a:rPr lang="es-MX" dirty="0" err="1"/>
              <a:t>Cúantos</a:t>
            </a:r>
            <a:r>
              <a:rPr lang="es-MX" dirty="0"/>
              <a:t> de los objetos relevantes</a:t>
            </a:r>
            <a:br>
              <a:rPr lang="es-MX" dirty="0"/>
            </a:br>
            <a:r>
              <a:rPr lang="es-MX" dirty="0"/>
              <a:t>fueron encontrados?</a:t>
            </a:r>
            <a:endParaRPr lang="es-PE" dirty="0"/>
          </a:p>
        </p:txBody>
      </p:sp>
      <p:pic>
        <p:nvPicPr>
          <p:cNvPr id="4" name="Imagen 3"/>
          <p:cNvPicPr>
            <a:picLocks noChangeAspect="1"/>
          </p:cNvPicPr>
          <p:nvPr/>
        </p:nvPicPr>
        <p:blipFill>
          <a:blip r:embed="rId2"/>
          <a:stretch>
            <a:fillRect/>
          </a:stretch>
        </p:blipFill>
        <p:spPr>
          <a:xfrm>
            <a:off x="2311682" y="1800225"/>
            <a:ext cx="4248150" cy="1543050"/>
          </a:xfrm>
          <a:prstGeom prst="rect">
            <a:avLst/>
          </a:prstGeom>
        </p:spPr>
      </p:pic>
      <p:pic>
        <p:nvPicPr>
          <p:cNvPr id="5" name="Imagen 4"/>
          <p:cNvPicPr>
            <a:picLocks noChangeAspect="1"/>
          </p:cNvPicPr>
          <p:nvPr/>
        </p:nvPicPr>
        <p:blipFill>
          <a:blip r:embed="rId3"/>
          <a:stretch>
            <a:fillRect/>
          </a:stretch>
        </p:blipFill>
        <p:spPr>
          <a:xfrm>
            <a:off x="5578757" y="3506473"/>
            <a:ext cx="2371725" cy="447675"/>
          </a:xfrm>
          <a:prstGeom prst="rect">
            <a:avLst/>
          </a:prstGeom>
        </p:spPr>
      </p:pic>
      <p:pic>
        <p:nvPicPr>
          <p:cNvPr id="6" name="Imagen 5"/>
          <p:cNvPicPr>
            <a:picLocks noChangeAspect="1"/>
          </p:cNvPicPr>
          <p:nvPr/>
        </p:nvPicPr>
        <p:blipFill>
          <a:blip r:embed="rId4"/>
          <a:stretch>
            <a:fillRect/>
          </a:stretch>
        </p:blipFill>
        <p:spPr>
          <a:xfrm>
            <a:off x="5988332" y="4073905"/>
            <a:ext cx="1962150" cy="466725"/>
          </a:xfrm>
          <a:prstGeom prst="rect">
            <a:avLst/>
          </a:prstGeom>
        </p:spPr>
      </p:pic>
    </p:spTree>
    <p:extLst>
      <p:ext uri="{BB962C8B-B14F-4D97-AF65-F5344CB8AC3E}">
        <p14:creationId xmlns:p14="http://schemas.microsoft.com/office/powerpoint/2010/main" val="2279936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dirty="0"/>
              <a:t>Búsqueda por Similitud:  </a:t>
            </a:r>
            <a:r>
              <a:rPr lang="es-PE" b="0" dirty="0"/>
              <a:t>colecciones de referencia</a:t>
            </a:r>
            <a:br>
              <a:rPr lang="es-PE" dirty="0"/>
            </a:br>
            <a:endParaRPr lang="es-PE" dirty="0"/>
          </a:p>
        </p:txBody>
      </p:sp>
      <p:sp>
        <p:nvSpPr>
          <p:cNvPr id="3" name="Marcador de texto 2"/>
          <p:cNvSpPr>
            <a:spLocks noGrp="1"/>
          </p:cNvSpPr>
          <p:nvPr>
            <p:ph type="body" idx="1"/>
          </p:nvPr>
        </p:nvSpPr>
        <p:spPr>
          <a:xfrm>
            <a:off x="311700" y="789650"/>
            <a:ext cx="8520600" cy="3706149"/>
          </a:xfrm>
        </p:spPr>
        <p:txBody>
          <a:bodyPr>
            <a:normAutofit/>
          </a:bodyPr>
          <a:lstStyle/>
          <a:p>
            <a:pPr>
              <a:spcBef>
                <a:spcPts val="600"/>
              </a:spcBef>
              <a:spcAft>
                <a:spcPts val="600"/>
              </a:spcAft>
            </a:pPr>
            <a:r>
              <a:rPr lang="en-US" dirty="0" err="1"/>
              <a:t>Es</a:t>
            </a:r>
            <a:r>
              <a:rPr lang="en-US" dirty="0"/>
              <a:t> </a:t>
            </a:r>
            <a:r>
              <a:rPr lang="en-US" dirty="0" err="1"/>
              <a:t>una</a:t>
            </a:r>
            <a:r>
              <a:rPr lang="en-US" dirty="0"/>
              <a:t> </a:t>
            </a:r>
            <a:r>
              <a:rPr lang="en-US" dirty="0" err="1"/>
              <a:t>colección</a:t>
            </a:r>
            <a:r>
              <a:rPr lang="en-US" dirty="0"/>
              <a:t> de </a:t>
            </a:r>
            <a:r>
              <a:rPr lang="en-US" dirty="0" err="1"/>
              <a:t>documentos</a:t>
            </a:r>
            <a:r>
              <a:rPr lang="en-US" dirty="0"/>
              <a:t> </a:t>
            </a:r>
            <a:r>
              <a:rPr lang="en-US" dirty="0" err="1"/>
              <a:t>usados</a:t>
            </a:r>
            <a:r>
              <a:rPr lang="en-US" dirty="0"/>
              <a:t> para </a:t>
            </a:r>
            <a:r>
              <a:rPr lang="en-US" dirty="0" err="1"/>
              <a:t>probar</a:t>
            </a:r>
            <a:r>
              <a:rPr lang="en-US" dirty="0"/>
              <a:t> </a:t>
            </a:r>
            <a:r>
              <a:rPr lang="en-US" dirty="0" err="1"/>
              <a:t>modelos</a:t>
            </a:r>
            <a:r>
              <a:rPr lang="en-US" dirty="0"/>
              <a:t> de RI y </a:t>
            </a:r>
            <a:r>
              <a:rPr lang="en-US" dirty="0" err="1"/>
              <a:t>algoritmos</a:t>
            </a:r>
            <a:r>
              <a:rPr lang="en-US" dirty="0"/>
              <a:t> [BR99].</a:t>
            </a:r>
          </a:p>
          <a:p>
            <a:pPr>
              <a:spcBef>
                <a:spcPts val="600"/>
              </a:spcBef>
              <a:spcAft>
                <a:spcPts val="600"/>
              </a:spcAft>
            </a:pPr>
            <a:r>
              <a:rPr lang="en-US" dirty="0" err="1"/>
              <a:t>Usualmente</a:t>
            </a:r>
            <a:r>
              <a:rPr lang="en-US" dirty="0"/>
              <a:t> </a:t>
            </a:r>
            <a:r>
              <a:rPr lang="en-US" dirty="0" err="1"/>
              <a:t>incluye</a:t>
            </a:r>
            <a:r>
              <a:rPr lang="en-US" dirty="0"/>
              <a:t>:</a:t>
            </a:r>
          </a:p>
          <a:p>
            <a:pPr lvl="1">
              <a:spcBef>
                <a:spcPts val="600"/>
              </a:spcBef>
              <a:spcAft>
                <a:spcPts val="600"/>
              </a:spcAft>
            </a:pPr>
            <a:r>
              <a:rPr lang="en-US" sz="1600" dirty="0" err="1"/>
              <a:t>Conjunto</a:t>
            </a:r>
            <a:r>
              <a:rPr lang="en-US" sz="1600" dirty="0"/>
              <a:t> de </a:t>
            </a:r>
            <a:r>
              <a:rPr lang="en-US" sz="1600" dirty="0" err="1"/>
              <a:t>objetos</a:t>
            </a:r>
            <a:endParaRPr lang="en-US" sz="1600" dirty="0"/>
          </a:p>
          <a:p>
            <a:pPr lvl="1">
              <a:spcBef>
                <a:spcPts val="600"/>
              </a:spcBef>
              <a:spcAft>
                <a:spcPts val="600"/>
              </a:spcAft>
            </a:pPr>
            <a:r>
              <a:rPr lang="en-US" sz="1600" dirty="0" err="1"/>
              <a:t>Conjunto</a:t>
            </a:r>
            <a:r>
              <a:rPr lang="en-US" sz="1600" dirty="0"/>
              <a:t> de </a:t>
            </a:r>
            <a:r>
              <a:rPr lang="en-US" sz="1600" dirty="0" err="1"/>
              <a:t>consultas</a:t>
            </a:r>
            <a:endParaRPr lang="en-US" sz="1600" dirty="0"/>
          </a:p>
          <a:p>
            <a:pPr lvl="1">
              <a:spcBef>
                <a:spcPts val="600"/>
              </a:spcBef>
              <a:spcAft>
                <a:spcPts val="600"/>
              </a:spcAft>
            </a:pPr>
            <a:r>
              <a:rPr lang="en-US" sz="1600" dirty="0" err="1"/>
              <a:t>Conjunto</a:t>
            </a:r>
            <a:r>
              <a:rPr lang="en-US" sz="1600" dirty="0"/>
              <a:t> de </a:t>
            </a:r>
            <a:r>
              <a:rPr lang="en-US" sz="1600" dirty="0" err="1"/>
              <a:t>objetos</a:t>
            </a:r>
            <a:r>
              <a:rPr lang="en-US" sz="1600" dirty="0"/>
              <a:t> </a:t>
            </a:r>
            <a:r>
              <a:rPr lang="en-US" sz="1600" dirty="0" err="1"/>
              <a:t>relevantes</a:t>
            </a:r>
            <a:r>
              <a:rPr lang="en-US" sz="1600" dirty="0"/>
              <a:t> a </a:t>
            </a:r>
            <a:r>
              <a:rPr lang="en-US" sz="1600" dirty="0" err="1"/>
              <a:t>cada</a:t>
            </a:r>
            <a:r>
              <a:rPr lang="en-US" sz="1600" dirty="0"/>
              <a:t> </a:t>
            </a:r>
            <a:r>
              <a:rPr lang="en-US" sz="1600" dirty="0" err="1"/>
              <a:t>consulta</a:t>
            </a:r>
            <a:r>
              <a:rPr lang="en-US" sz="1600" dirty="0"/>
              <a:t> </a:t>
            </a:r>
          </a:p>
          <a:p>
            <a:pPr>
              <a:spcBef>
                <a:spcPts val="600"/>
              </a:spcBef>
              <a:spcAft>
                <a:spcPts val="600"/>
              </a:spcAft>
            </a:pPr>
            <a:r>
              <a:rPr lang="en-US" dirty="0"/>
              <a:t>Son </a:t>
            </a:r>
            <a:r>
              <a:rPr lang="en-US" dirty="0" err="1"/>
              <a:t>difíciles</a:t>
            </a:r>
            <a:r>
              <a:rPr lang="en-US" dirty="0"/>
              <a:t> de </a:t>
            </a:r>
            <a:r>
              <a:rPr lang="en-US" dirty="0" err="1"/>
              <a:t>construir</a:t>
            </a:r>
            <a:br>
              <a:rPr lang="es-MX" dirty="0"/>
            </a:br>
            <a:endParaRPr lang="es-PE" dirty="0"/>
          </a:p>
        </p:txBody>
      </p:sp>
    </p:spTree>
    <p:extLst>
      <p:ext uri="{BB962C8B-B14F-4D97-AF65-F5344CB8AC3E}">
        <p14:creationId xmlns:p14="http://schemas.microsoft.com/office/powerpoint/2010/main" val="2767416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dirty="0"/>
              <a:t>Búsqueda por Similitud:  </a:t>
            </a:r>
            <a:r>
              <a:rPr lang="es-PE" b="0" dirty="0"/>
              <a:t>colecciones de referencia</a:t>
            </a:r>
            <a:br>
              <a:rPr lang="es-PE" dirty="0"/>
            </a:br>
            <a:endParaRPr lang="es-PE" dirty="0"/>
          </a:p>
        </p:txBody>
      </p:sp>
      <p:sp>
        <p:nvSpPr>
          <p:cNvPr id="3" name="Marcador de texto 2"/>
          <p:cNvSpPr>
            <a:spLocks noGrp="1"/>
          </p:cNvSpPr>
          <p:nvPr>
            <p:ph type="body" idx="1"/>
          </p:nvPr>
        </p:nvSpPr>
        <p:spPr>
          <a:xfrm>
            <a:off x="311700" y="789650"/>
            <a:ext cx="8520600" cy="3706149"/>
          </a:xfrm>
        </p:spPr>
        <p:txBody>
          <a:bodyPr>
            <a:normAutofit/>
          </a:bodyPr>
          <a:lstStyle/>
          <a:p>
            <a:pPr>
              <a:spcBef>
                <a:spcPts val="600"/>
              </a:spcBef>
              <a:spcAft>
                <a:spcPts val="600"/>
              </a:spcAft>
            </a:pPr>
            <a:r>
              <a:rPr lang="en-US" b="1" dirty="0"/>
              <a:t>TREC collection</a:t>
            </a:r>
          </a:p>
          <a:p>
            <a:pPr lvl="1">
              <a:spcBef>
                <a:spcPts val="600"/>
              </a:spcBef>
              <a:spcAft>
                <a:spcPts val="600"/>
              </a:spcAft>
            </a:pPr>
            <a:r>
              <a:rPr lang="en-US" sz="1600" dirty="0"/>
              <a:t>Text </a:t>
            </a:r>
            <a:r>
              <a:rPr lang="en-US" sz="1600" dirty="0" err="1"/>
              <a:t>REtrieval</a:t>
            </a:r>
            <a:r>
              <a:rPr lang="en-US" sz="1600" dirty="0"/>
              <a:t> Conference, </a:t>
            </a:r>
            <a:r>
              <a:rPr lang="en-US" sz="1600" dirty="0" err="1"/>
              <a:t>empezó</a:t>
            </a:r>
            <a:r>
              <a:rPr lang="en-US" sz="1600" dirty="0"/>
              <a:t> </a:t>
            </a:r>
            <a:r>
              <a:rPr lang="en-US" sz="1600" dirty="0" err="1"/>
              <a:t>en</a:t>
            </a:r>
            <a:r>
              <a:rPr lang="en-US" sz="1600" dirty="0"/>
              <a:t> 1992.</a:t>
            </a:r>
          </a:p>
          <a:p>
            <a:pPr lvl="1">
              <a:spcBef>
                <a:spcPts val="600"/>
              </a:spcBef>
              <a:spcAft>
                <a:spcPts val="600"/>
              </a:spcAft>
            </a:pPr>
            <a:r>
              <a:rPr lang="en-US" sz="1600" dirty="0" err="1"/>
              <a:t>Colección</a:t>
            </a:r>
            <a:r>
              <a:rPr lang="en-US" sz="1600" dirty="0"/>
              <a:t> de </a:t>
            </a:r>
            <a:r>
              <a:rPr lang="en-US" sz="1600" dirty="0" err="1"/>
              <a:t>documentos</a:t>
            </a:r>
            <a:r>
              <a:rPr lang="en-US" sz="1600" dirty="0"/>
              <a:t> de TREC</a:t>
            </a:r>
          </a:p>
          <a:p>
            <a:pPr lvl="1">
              <a:spcBef>
                <a:spcPts val="600"/>
              </a:spcBef>
              <a:spcAft>
                <a:spcPts val="600"/>
              </a:spcAft>
            </a:pPr>
            <a:r>
              <a:rPr lang="en-US" sz="1600" dirty="0" err="1"/>
              <a:t>Varios</a:t>
            </a:r>
            <a:r>
              <a:rPr lang="en-US" sz="1600" dirty="0"/>
              <a:t> gigabytes de </a:t>
            </a:r>
            <a:r>
              <a:rPr lang="en-US" sz="1600" dirty="0" err="1"/>
              <a:t>datos</a:t>
            </a:r>
            <a:endParaRPr lang="en-US" sz="1600" dirty="0"/>
          </a:p>
          <a:p>
            <a:pPr lvl="1">
              <a:spcBef>
                <a:spcPts val="600"/>
              </a:spcBef>
              <a:spcAft>
                <a:spcPts val="600"/>
              </a:spcAft>
            </a:pPr>
            <a:r>
              <a:rPr lang="en-US" sz="1600" dirty="0" err="1"/>
              <a:t>Documentos</a:t>
            </a:r>
            <a:r>
              <a:rPr lang="en-US" sz="1600" dirty="0"/>
              <a:t> </a:t>
            </a:r>
            <a:r>
              <a:rPr lang="en-US" sz="1600" dirty="0" err="1"/>
              <a:t>provienen</a:t>
            </a:r>
            <a:r>
              <a:rPr lang="en-US" sz="1600" dirty="0"/>
              <a:t> de </a:t>
            </a:r>
            <a:r>
              <a:rPr lang="en-US" sz="1600" dirty="0" err="1"/>
              <a:t>fuentes</a:t>
            </a:r>
            <a:r>
              <a:rPr lang="en-US" sz="1600" dirty="0"/>
              <a:t> </a:t>
            </a:r>
            <a:r>
              <a:rPr lang="en-US" sz="1600" dirty="0" err="1"/>
              <a:t>diversas</a:t>
            </a:r>
            <a:endParaRPr lang="en-US" sz="1600" dirty="0"/>
          </a:p>
          <a:p>
            <a:pPr>
              <a:spcBef>
                <a:spcPts val="600"/>
              </a:spcBef>
              <a:spcAft>
                <a:spcPts val="600"/>
              </a:spcAft>
            </a:pPr>
            <a:r>
              <a:rPr lang="en-US" dirty="0"/>
              <a:t>URL: </a:t>
            </a:r>
            <a:r>
              <a:rPr lang="en-US" dirty="0">
                <a:hlinkClick r:id="rId2"/>
              </a:rPr>
              <a:t>https://trec.nist.gov/</a:t>
            </a:r>
            <a:br>
              <a:rPr lang="es-MX" dirty="0"/>
            </a:br>
            <a:endParaRPr lang="es-PE" dirty="0"/>
          </a:p>
        </p:txBody>
      </p:sp>
    </p:spTree>
    <p:extLst>
      <p:ext uri="{BB962C8B-B14F-4D97-AF65-F5344CB8AC3E}">
        <p14:creationId xmlns:p14="http://schemas.microsoft.com/office/powerpoint/2010/main" val="606211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dirty="0"/>
              <a:t>Búsqueda por Similitud:  </a:t>
            </a:r>
            <a:r>
              <a:rPr lang="es-PE" b="0" dirty="0"/>
              <a:t>colecciones de referencia</a:t>
            </a:r>
            <a:br>
              <a:rPr lang="es-PE" dirty="0"/>
            </a:br>
            <a:endParaRPr lang="es-PE" dirty="0"/>
          </a:p>
        </p:txBody>
      </p:sp>
      <p:sp>
        <p:nvSpPr>
          <p:cNvPr id="3" name="Marcador de texto 2"/>
          <p:cNvSpPr>
            <a:spLocks noGrp="1"/>
          </p:cNvSpPr>
          <p:nvPr>
            <p:ph type="body" idx="1"/>
          </p:nvPr>
        </p:nvSpPr>
        <p:spPr>
          <a:xfrm>
            <a:off x="311700" y="789650"/>
            <a:ext cx="8520600" cy="3706149"/>
          </a:xfrm>
        </p:spPr>
        <p:txBody>
          <a:bodyPr>
            <a:normAutofit/>
          </a:bodyPr>
          <a:lstStyle/>
          <a:p>
            <a:pPr>
              <a:spcBef>
                <a:spcPts val="600"/>
              </a:spcBef>
              <a:spcAft>
                <a:spcPts val="600"/>
              </a:spcAft>
            </a:pPr>
            <a:r>
              <a:rPr lang="en-US" b="1" dirty="0"/>
              <a:t>MIR Flickr</a:t>
            </a:r>
            <a:endParaRPr lang="en-US" dirty="0"/>
          </a:p>
          <a:p>
            <a:pPr lvl="1">
              <a:spcBef>
                <a:spcPts val="600"/>
              </a:spcBef>
              <a:spcAft>
                <a:spcPts val="600"/>
              </a:spcAft>
            </a:pPr>
            <a:r>
              <a:rPr lang="es-MX" sz="1600" dirty="0"/>
              <a:t>Se inició con 25.000 imágenes de alta calidad con anotaciones</a:t>
            </a:r>
          </a:p>
          <a:p>
            <a:pPr lvl="1">
              <a:spcBef>
                <a:spcPts val="600"/>
              </a:spcBef>
              <a:spcAft>
                <a:spcPts val="600"/>
              </a:spcAft>
            </a:pPr>
            <a:r>
              <a:rPr lang="es-MX" sz="1600" dirty="0"/>
              <a:t>En 2010 fue extendida a 1 millón de imágenes más descriptores para las imágenes (+100 Gb de información)</a:t>
            </a:r>
            <a:br>
              <a:rPr lang="es-MX" dirty="0"/>
            </a:br>
            <a:endParaRPr lang="es-MX" dirty="0"/>
          </a:p>
          <a:p>
            <a:pPr>
              <a:spcBef>
                <a:spcPts val="600"/>
              </a:spcBef>
              <a:spcAft>
                <a:spcPts val="600"/>
              </a:spcAft>
            </a:pPr>
            <a:r>
              <a:rPr lang="en-US" dirty="0"/>
              <a:t>URL: </a:t>
            </a:r>
            <a:r>
              <a:rPr lang="en-US" dirty="0">
                <a:hlinkClick r:id="rId2"/>
              </a:rPr>
              <a:t>http://press.liacs.nl/mirflickr/</a:t>
            </a:r>
            <a:br>
              <a:rPr lang="es-MX" dirty="0"/>
            </a:br>
            <a:endParaRPr lang="es-PE" dirty="0"/>
          </a:p>
        </p:txBody>
      </p:sp>
    </p:spTree>
    <p:extLst>
      <p:ext uri="{BB962C8B-B14F-4D97-AF65-F5344CB8AC3E}">
        <p14:creationId xmlns:p14="http://schemas.microsoft.com/office/powerpoint/2010/main" val="2005613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dirty="0"/>
              <a:t>Búsqueda por Similitud:  </a:t>
            </a:r>
            <a:r>
              <a:rPr lang="es-PE" b="0" dirty="0"/>
              <a:t>colecciones de referencia</a:t>
            </a:r>
            <a:br>
              <a:rPr lang="es-PE" dirty="0"/>
            </a:br>
            <a:endParaRPr lang="es-PE" dirty="0"/>
          </a:p>
        </p:txBody>
      </p:sp>
      <p:sp>
        <p:nvSpPr>
          <p:cNvPr id="3" name="Marcador de texto 2"/>
          <p:cNvSpPr>
            <a:spLocks noGrp="1"/>
          </p:cNvSpPr>
          <p:nvPr>
            <p:ph type="body" idx="1"/>
          </p:nvPr>
        </p:nvSpPr>
        <p:spPr>
          <a:xfrm>
            <a:off x="311700" y="789650"/>
            <a:ext cx="8520600" cy="3706149"/>
          </a:xfrm>
        </p:spPr>
        <p:txBody>
          <a:bodyPr>
            <a:normAutofit/>
          </a:bodyPr>
          <a:lstStyle/>
          <a:p>
            <a:pPr>
              <a:spcBef>
                <a:spcPts val="600"/>
              </a:spcBef>
              <a:spcAft>
                <a:spcPts val="600"/>
              </a:spcAft>
            </a:pPr>
            <a:r>
              <a:rPr lang="en-US" b="1" dirty="0" err="1"/>
              <a:t>CoPhIR</a:t>
            </a:r>
            <a:r>
              <a:rPr lang="en-US" b="1" dirty="0"/>
              <a:t> (Content-based Photo Image Retrieval</a:t>
            </a:r>
          </a:p>
          <a:p>
            <a:pPr lvl="1">
              <a:spcBef>
                <a:spcPts val="600"/>
              </a:spcBef>
              <a:spcAft>
                <a:spcPts val="600"/>
              </a:spcAft>
            </a:pPr>
            <a:r>
              <a:rPr lang="es-MX" sz="1600" dirty="0"/>
              <a:t>Una de las mayores colecciones de imágenes disponibles para investigación (106 millones)</a:t>
            </a:r>
          </a:p>
          <a:p>
            <a:pPr lvl="1">
              <a:spcBef>
                <a:spcPts val="600"/>
              </a:spcBef>
              <a:spcAft>
                <a:spcPts val="600"/>
              </a:spcAft>
            </a:pPr>
            <a:r>
              <a:rPr lang="es-MX" sz="1600" dirty="0"/>
              <a:t>Se compone de:</a:t>
            </a:r>
          </a:p>
          <a:p>
            <a:pPr lvl="2">
              <a:spcBef>
                <a:spcPts val="600"/>
              </a:spcBef>
              <a:spcAft>
                <a:spcPts val="600"/>
              </a:spcAft>
            </a:pPr>
            <a:r>
              <a:rPr lang="es-MX" sz="1600" dirty="0"/>
              <a:t>Imágenes</a:t>
            </a:r>
          </a:p>
          <a:p>
            <a:pPr lvl="2">
              <a:spcBef>
                <a:spcPts val="600"/>
              </a:spcBef>
              <a:spcAft>
                <a:spcPts val="600"/>
              </a:spcAft>
            </a:pPr>
            <a:r>
              <a:rPr lang="es-MX" sz="1600" dirty="0" err="1"/>
              <a:t>Thumbnails</a:t>
            </a:r>
            <a:endParaRPr lang="es-MX" sz="1600" dirty="0"/>
          </a:p>
          <a:p>
            <a:pPr lvl="2">
              <a:spcBef>
                <a:spcPts val="600"/>
              </a:spcBef>
              <a:spcAft>
                <a:spcPts val="600"/>
              </a:spcAft>
            </a:pPr>
            <a:r>
              <a:rPr lang="es-MX" sz="1600" dirty="0"/>
              <a:t>XML con metadatos (uno por </a:t>
            </a:r>
            <a:r>
              <a:rPr lang="es-MX" sz="1600" dirty="0" err="1"/>
              <a:t>imágen</a:t>
            </a:r>
            <a:r>
              <a:rPr lang="es-MX" sz="1600" dirty="0"/>
              <a:t>)</a:t>
            </a:r>
          </a:p>
          <a:p>
            <a:pPr lvl="2">
              <a:spcBef>
                <a:spcPts val="600"/>
              </a:spcBef>
              <a:spcAft>
                <a:spcPts val="600"/>
              </a:spcAft>
            </a:pPr>
            <a:r>
              <a:rPr lang="es-MX" sz="1600" dirty="0"/>
              <a:t>Descriptores para imágenes (MPEG-7)</a:t>
            </a:r>
          </a:p>
          <a:p>
            <a:pPr>
              <a:spcBef>
                <a:spcPts val="600"/>
              </a:spcBef>
              <a:spcAft>
                <a:spcPts val="600"/>
              </a:spcAft>
            </a:pPr>
            <a:r>
              <a:rPr lang="es-MX" b="1" dirty="0"/>
              <a:t>URL:</a:t>
            </a:r>
            <a:r>
              <a:rPr lang="es-MX" dirty="0"/>
              <a:t> </a:t>
            </a:r>
            <a:r>
              <a:rPr lang="en-US" dirty="0">
                <a:hlinkClick r:id="rId2"/>
              </a:rPr>
              <a:t>http://cophir.isti.cnr.it/</a:t>
            </a:r>
            <a:endParaRPr lang="es-PE" dirty="0"/>
          </a:p>
        </p:txBody>
      </p:sp>
    </p:spTree>
    <p:extLst>
      <p:ext uri="{BB962C8B-B14F-4D97-AF65-F5344CB8AC3E}">
        <p14:creationId xmlns:p14="http://schemas.microsoft.com/office/powerpoint/2010/main" val="483397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Referencias</a:t>
            </a:r>
            <a:endParaRPr lang="en-US" dirty="0"/>
          </a:p>
        </p:txBody>
      </p:sp>
      <p:sp>
        <p:nvSpPr>
          <p:cNvPr id="3" name="Marcador de texto 2"/>
          <p:cNvSpPr>
            <a:spLocks noGrp="1"/>
          </p:cNvSpPr>
          <p:nvPr>
            <p:ph type="body" idx="1"/>
          </p:nvPr>
        </p:nvSpPr>
        <p:spPr>
          <a:xfrm>
            <a:off x="311700" y="850006"/>
            <a:ext cx="7769793" cy="3719019"/>
          </a:xfrm>
        </p:spPr>
        <p:txBody>
          <a:bodyPr>
            <a:normAutofit/>
          </a:bodyPr>
          <a:lstStyle/>
          <a:p>
            <a:pPr>
              <a:lnSpc>
                <a:spcPct val="150000"/>
              </a:lnSpc>
            </a:pPr>
            <a:r>
              <a:rPr lang="en-US" sz="1600" dirty="0"/>
              <a:t>[BBK01] C. </a:t>
            </a:r>
            <a:r>
              <a:rPr lang="en-US" sz="1600" dirty="0" err="1"/>
              <a:t>Böhm</a:t>
            </a:r>
            <a:r>
              <a:rPr lang="en-US" sz="1600" dirty="0"/>
              <a:t>, S. </a:t>
            </a:r>
            <a:r>
              <a:rPr lang="en-US" sz="1600" dirty="0" err="1"/>
              <a:t>Berchtold</a:t>
            </a:r>
            <a:r>
              <a:rPr lang="en-US" sz="1600" dirty="0"/>
              <a:t>, and D. </a:t>
            </a:r>
            <a:r>
              <a:rPr lang="en-US" sz="1600" dirty="0" err="1"/>
              <a:t>Keim</a:t>
            </a:r>
            <a:r>
              <a:rPr lang="en-US" sz="1600" dirty="0"/>
              <a:t>. Searching in high-dimensional spaces: Index structures for improving the performance of multimedia databases. </a:t>
            </a:r>
            <a:r>
              <a:rPr lang="en-US" sz="1600" i="1" dirty="0"/>
              <a:t>ACM Computing Surveys</a:t>
            </a:r>
            <a:r>
              <a:rPr lang="en-US" sz="1600" dirty="0"/>
              <a:t>, 33(3):322—373, 2001.</a:t>
            </a:r>
          </a:p>
          <a:p>
            <a:pPr>
              <a:lnSpc>
                <a:spcPct val="150000"/>
              </a:lnSpc>
            </a:pPr>
            <a:r>
              <a:rPr lang="en-US" sz="1600" dirty="0"/>
              <a:t>[BR99] R. </a:t>
            </a:r>
            <a:r>
              <a:rPr lang="en-US" sz="1600" dirty="0" err="1"/>
              <a:t>Baeza</a:t>
            </a:r>
            <a:r>
              <a:rPr lang="en-US" sz="1600" dirty="0"/>
              <a:t>-Yates, B. Ribeiro-</a:t>
            </a:r>
            <a:r>
              <a:rPr lang="en-US" sz="1600" dirty="0" err="1"/>
              <a:t>Neto</a:t>
            </a:r>
            <a:r>
              <a:rPr lang="en-US" sz="1600" dirty="0"/>
              <a:t>. </a:t>
            </a:r>
            <a:r>
              <a:rPr lang="en-US" sz="1600" i="1" dirty="0"/>
              <a:t>Modern Information Retrieval</a:t>
            </a:r>
            <a:r>
              <a:rPr lang="en-US" sz="1600" dirty="0"/>
              <a:t>. Addison-Wesley, 1999.</a:t>
            </a:r>
          </a:p>
          <a:p>
            <a:pPr>
              <a:lnSpc>
                <a:spcPct val="150000"/>
              </a:lnSpc>
            </a:pPr>
            <a:r>
              <a:rPr lang="en-US" sz="1600" dirty="0"/>
              <a:t>[CNB01] E. Chávez, G. Navarro, J. </a:t>
            </a:r>
            <a:r>
              <a:rPr lang="en-US" sz="1600" dirty="0" err="1"/>
              <a:t>Marroquín</a:t>
            </a:r>
            <a:r>
              <a:rPr lang="en-US" sz="1600" dirty="0"/>
              <a:t>, and R. </a:t>
            </a:r>
            <a:r>
              <a:rPr lang="en-US" sz="1600" dirty="0" err="1"/>
              <a:t>Baeza</a:t>
            </a:r>
            <a:r>
              <a:rPr lang="en-US" sz="1600" dirty="0"/>
              <a:t>-Yates. Searching in metric spaces. </a:t>
            </a:r>
            <a:r>
              <a:rPr lang="en-US" sz="1600" i="1" dirty="0"/>
              <a:t>ACM Computing Surveys</a:t>
            </a:r>
            <a:r>
              <a:rPr lang="en-US" sz="1600" dirty="0"/>
              <a:t>, 33(3):273—321, 2001</a:t>
            </a:r>
            <a:endParaRPr lang="en-US" sz="2400" dirty="0"/>
          </a:p>
        </p:txBody>
      </p:sp>
    </p:spTree>
    <p:extLst>
      <p:ext uri="{BB962C8B-B14F-4D97-AF65-F5344CB8AC3E}">
        <p14:creationId xmlns:p14="http://schemas.microsoft.com/office/powerpoint/2010/main" val="361911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D2188B1-986F-45AA-974E-C30634BD3EA1}"/>
              </a:ext>
            </a:extLst>
          </p:cNvPr>
          <p:cNvSpPr>
            <a:spLocks noGrp="1"/>
          </p:cNvSpPr>
          <p:nvPr>
            <p:ph type="title"/>
          </p:nvPr>
        </p:nvSpPr>
        <p:spPr>
          <a:xfrm>
            <a:off x="286350" y="1827585"/>
            <a:ext cx="8571300" cy="942000"/>
          </a:xfrm>
        </p:spPr>
        <p:txBody>
          <a:bodyPr/>
          <a:lstStyle/>
          <a:p>
            <a:r>
              <a:rPr lang="es-PE" dirty="0"/>
              <a:t>Laboratorio 9.1</a:t>
            </a:r>
          </a:p>
        </p:txBody>
      </p:sp>
    </p:spTree>
    <p:extLst>
      <p:ext uri="{BB962C8B-B14F-4D97-AF65-F5344CB8AC3E}">
        <p14:creationId xmlns:p14="http://schemas.microsoft.com/office/powerpoint/2010/main" val="3014749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95983" y="1328075"/>
            <a:ext cx="6636124" cy="2046189"/>
          </a:xfrm>
        </p:spPr>
        <p:txBody>
          <a:bodyPr/>
          <a:lstStyle/>
          <a:p>
            <a:r>
              <a:rPr lang="es-PE" dirty="0"/>
              <a:t>Modelos de Similitud para Objetos Multimedia</a:t>
            </a:r>
            <a:br>
              <a:rPr lang="es-PE" dirty="0"/>
            </a:br>
            <a:br>
              <a:rPr lang="es-PE" dirty="0"/>
            </a:br>
            <a:r>
              <a:rPr lang="es-PE" sz="3200" dirty="0"/>
              <a:t>Búsqueda de Imágenes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s-PE" dirty="0"/>
              <a:t>¿Cuáles son los problemas y desafíos?</a:t>
            </a:r>
            <a:endParaRPr lang="en-US" dirty="0"/>
          </a:p>
        </p:txBody>
      </p:sp>
      <p:sp>
        <p:nvSpPr>
          <p:cNvPr id="5" name="Content Placeholder 4"/>
          <p:cNvSpPr>
            <a:spLocks noGrp="1"/>
          </p:cNvSpPr>
          <p:nvPr>
            <p:ph type="body" idx="1"/>
          </p:nvPr>
        </p:nvSpPr>
        <p:spPr>
          <a:xfrm>
            <a:off x="311700" y="691200"/>
            <a:ext cx="7744035" cy="4219200"/>
          </a:xfrm>
        </p:spPr>
        <p:txBody>
          <a:bodyPr>
            <a:normAutofit lnSpcReduction="10000"/>
          </a:bodyPr>
          <a:lstStyle/>
          <a:p>
            <a:pPr marL="205740" indent="-205740">
              <a:lnSpc>
                <a:spcPct val="170000"/>
              </a:lnSpc>
              <a:spcBef>
                <a:spcPts val="435"/>
              </a:spcBef>
              <a:spcAft>
                <a:spcPts val="600"/>
              </a:spcAft>
              <a:buFont typeface="Wingdings 2"/>
              <a:buChar char=""/>
              <a:defRPr/>
            </a:pPr>
            <a:r>
              <a:rPr lang="es-PE" dirty="0"/>
              <a:t>La base de datos multimedia consume mucho </a:t>
            </a:r>
            <a:r>
              <a:rPr lang="es-PE" u="sng" dirty="0"/>
              <a:t>tiempo de procesamiento</a:t>
            </a:r>
            <a:r>
              <a:rPr lang="es-PE" dirty="0"/>
              <a:t>, así como </a:t>
            </a:r>
            <a:r>
              <a:rPr lang="es-PE" u="sng" dirty="0"/>
              <a:t>ancho de banda</a:t>
            </a:r>
            <a:r>
              <a:rPr lang="es-PE" dirty="0"/>
              <a:t>.</a:t>
            </a:r>
            <a:endParaRPr lang="en-US" dirty="0"/>
          </a:p>
          <a:p>
            <a:pPr marL="205740" indent="-205740">
              <a:lnSpc>
                <a:spcPct val="170000"/>
              </a:lnSpc>
              <a:spcBef>
                <a:spcPts val="435"/>
              </a:spcBef>
              <a:spcAft>
                <a:spcPts val="600"/>
              </a:spcAft>
              <a:buFont typeface="Wingdings 2"/>
              <a:buChar char=""/>
              <a:defRPr/>
            </a:pPr>
            <a:r>
              <a:rPr lang="es-PE" dirty="0"/>
              <a:t>Algunos tipos de datos multimedia, como las secuencias de video, audio y animación, tienen </a:t>
            </a:r>
            <a:r>
              <a:rPr lang="es-PE" u="sng" dirty="0"/>
              <a:t>requisitos temporales</a:t>
            </a:r>
            <a:r>
              <a:rPr lang="es-PE" dirty="0"/>
              <a:t> lo cual tienen implicaciones en su almacenamiento, manipulación y presentación.</a:t>
            </a:r>
          </a:p>
          <a:p>
            <a:pPr marL="205740" indent="-205740">
              <a:lnSpc>
                <a:spcPct val="170000"/>
              </a:lnSpc>
              <a:spcBef>
                <a:spcPts val="435"/>
              </a:spcBef>
              <a:spcAft>
                <a:spcPts val="600"/>
              </a:spcAft>
              <a:buFont typeface="Wingdings 2"/>
              <a:buChar char=""/>
              <a:defRPr/>
            </a:pPr>
            <a:r>
              <a:rPr lang="es-PE" dirty="0"/>
              <a:t>Los datos de imágenes, video y gráficos tienen también limitaciones espaciales en términos de su contenido.</a:t>
            </a:r>
            <a:endParaRPr lang="en-US" dirty="0"/>
          </a:p>
        </p:txBody>
      </p:sp>
    </p:spTree>
    <p:extLst>
      <p:ext uri="{BB962C8B-B14F-4D97-AF65-F5344CB8AC3E}">
        <p14:creationId xmlns:p14="http://schemas.microsoft.com/office/powerpoint/2010/main" val="3825484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fontScale="90000"/>
          </a:bodyPr>
          <a:lstStyle/>
          <a:p>
            <a:r>
              <a:rPr lang="en-US" dirty="0" err="1"/>
              <a:t>Búsqueda</a:t>
            </a:r>
            <a:r>
              <a:rPr lang="en-US" dirty="0"/>
              <a:t> de </a:t>
            </a:r>
            <a:r>
              <a:rPr lang="en-US" dirty="0" err="1"/>
              <a:t>imágenes</a:t>
            </a:r>
            <a:br>
              <a:rPr lang="en-US" dirty="0"/>
            </a:br>
            <a:endParaRPr lang="en-US" dirty="0"/>
          </a:p>
        </p:txBody>
      </p:sp>
      <p:sp>
        <p:nvSpPr>
          <p:cNvPr id="4" name="Marcador de texto 3"/>
          <p:cNvSpPr>
            <a:spLocks noGrp="1"/>
          </p:cNvSpPr>
          <p:nvPr>
            <p:ph type="body" idx="1"/>
          </p:nvPr>
        </p:nvSpPr>
        <p:spPr>
          <a:xfrm>
            <a:off x="311700" y="850006"/>
            <a:ext cx="8520600" cy="4081223"/>
          </a:xfrm>
        </p:spPr>
        <p:txBody>
          <a:bodyPr>
            <a:normAutofit lnSpcReduction="10000"/>
          </a:bodyPr>
          <a:lstStyle/>
          <a:p>
            <a:r>
              <a:rPr lang="es-MX" dirty="0"/>
              <a:t>Búsqueda por contenido de la imagen misma</a:t>
            </a:r>
          </a:p>
          <a:p>
            <a:pPr lvl="1">
              <a:lnSpc>
                <a:spcPct val="100000"/>
              </a:lnSpc>
              <a:spcBef>
                <a:spcPts val="600"/>
              </a:spcBef>
            </a:pPr>
            <a:r>
              <a:rPr lang="es-MX" dirty="0"/>
              <a:t>Contenido derivado de la representación interna de la</a:t>
            </a:r>
            <a:br>
              <a:rPr lang="es-MX" dirty="0"/>
            </a:br>
            <a:r>
              <a:rPr lang="es-MX" dirty="0"/>
              <a:t>imagen (píxeles)</a:t>
            </a:r>
          </a:p>
          <a:p>
            <a:pPr lvl="1">
              <a:lnSpc>
                <a:spcPct val="100000"/>
              </a:lnSpc>
              <a:spcBef>
                <a:spcPts val="600"/>
              </a:spcBef>
            </a:pPr>
            <a:r>
              <a:rPr lang="es-MX" dirty="0"/>
              <a:t>Evita los problemas de las anotaciones manuales</a:t>
            </a:r>
          </a:p>
          <a:p>
            <a:pPr lvl="1">
              <a:lnSpc>
                <a:spcPct val="100000"/>
              </a:lnSpc>
              <a:spcBef>
                <a:spcPts val="600"/>
              </a:spcBef>
            </a:pPr>
            <a:r>
              <a:rPr lang="es-MX" dirty="0"/>
              <a:t>Características a considerar</a:t>
            </a:r>
          </a:p>
          <a:p>
            <a:pPr lvl="2">
              <a:lnSpc>
                <a:spcPct val="100000"/>
              </a:lnSpc>
              <a:spcBef>
                <a:spcPts val="600"/>
              </a:spcBef>
            </a:pPr>
            <a:r>
              <a:rPr lang="es-MX" dirty="0"/>
              <a:t>Colores</a:t>
            </a:r>
          </a:p>
          <a:p>
            <a:pPr lvl="3">
              <a:lnSpc>
                <a:spcPct val="100000"/>
              </a:lnSpc>
              <a:spcBef>
                <a:spcPts val="600"/>
              </a:spcBef>
            </a:pPr>
            <a:r>
              <a:rPr lang="es-MX" dirty="0"/>
              <a:t>Histogramas de colores</a:t>
            </a:r>
          </a:p>
          <a:p>
            <a:pPr lvl="3">
              <a:lnSpc>
                <a:spcPct val="100000"/>
              </a:lnSpc>
              <a:spcBef>
                <a:spcPts val="600"/>
              </a:spcBef>
            </a:pPr>
            <a:r>
              <a:rPr lang="es-ES" dirty="0" err="1"/>
              <a:t>Correlograma</a:t>
            </a:r>
            <a:r>
              <a:rPr lang="es-ES" dirty="0"/>
              <a:t> de colores</a:t>
            </a:r>
          </a:p>
          <a:p>
            <a:pPr lvl="2">
              <a:lnSpc>
                <a:spcPct val="100000"/>
              </a:lnSpc>
              <a:spcBef>
                <a:spcPts val="600"/>
              </a:spcBef>
            </a:pPr>
            <a:r>
              <a:rPr lang="es-ES" dirty="0"/>
              <a:t>Descriptores de imágenes</a:t>
            </a:r>
          </a:p>
          <a:p>
            <a:pPr lvl="3">
              <a:lnSpc>
                <a:spcPct val="100000"/>
              </a:lnSpc>
              <a:spcBef>
                <a:spcPts val="600"/>
              </a:spcBef>
            </a:pPr>
            <a:r>
              <a:rPr lang="es-MX" dirty="0"/>
              <a:t>Gradientes en puntos clave de imagen</a:t>
            </a:r>
          </a:p>
          <a:p>
            <a:pPr lvl="3">
              <a:lnSpc>
                <a:spcPct val="100000"/>
              </a:lnSpc>
              <a:spcBef>
                <a:spcPts val="600"/>
              </a:spcBef>
            </a:pPr>
            <a:r>
              <a:rPr lang="es-MX" dirty="0" err="1"/>
              <a:t>Cuantización</a:t>
            </a:r>
            <a:r>
              <a:rPr lang="es-MX" dirty="0"/>
              <a:t> para "palabras visuales"</a:t>
            </a:r>
          </a:p>
          <a:p>
            <a:pPr lvl="2">
              <a:lnSpc>
                <a:spcPct val="100000"/>
              </a:lnSpc>
              <a:spcBef>
                <a:spcPts val="600"/>
              </a:spcBef>
            </a:pPr>
            <a:r>
              <a:rPr lang="es-MX" dirty="0"/>
              <a:t>Texturas:  estructuras de segmentos de imágenes (madera, piedra, etc.)</a:t>
            </a:r>
          </a:p>
          <a:p>
            <a:pPr lvl="2">
              <a:lnSpc>
                <a:spcPct val="100000"/>
              </a:lnSpc>
              <a:spcBef>
                <a:spcPts val="600"/>
              </a:spcBef>
            </a:pPr>
            <a:r>
              <a:rPr lang="es-MX" dirty="0"/>
              <a:t>Formas (contornos):  modelo de similitud morfológico. </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err="1"/>
              <a:t>Búsqueda</a:t>
            </a:r>
            <a:r>
              <a:rPr lang="en-US" dirty="0"/>
              <a:t> de </a:t>
            </a:r>
            <a:r>
              <a:rPr lang="en-US" dirty="0" err="1"/>
              <a:t>imágenes</a:t>
            </a:r>
            <a:r>
              <a:rPr lang="en-US" dirty="0"/>
              <a:t>: </a:t>
            </a:r>
            <a:r>
              <a:rPr lang="en-US" altLang="es-PE" dirty="0"/>
              <a:t> </a:t>
            </a:r>
            <a:r>
              <a:rPr lang="en-US" altLang="es-PE" b="0" dirty="0" err="1"/>
              <a:t>basado</a:t>
            </a:r>
            <a:r>
              <a:rPr lang="en-US" altLang="es-PE" b="0" dirty="0"/>
              <a:t> </a:t>
            </a:r>
            <a:r>
              <a:rPr lang="en-US" altLang="es-PE" b="0" dirty="0" err="1"/>
              <a:t>en</a:t>
            </a:r>
            <a:r>
              <a:rPr lang="en-US" altLang="es-PE" b="0" dirty="0"/>
              <a:t> el color</a:t>
            </a:r>
          </a:p>
        </p:txBody>
      </p:sp>
      <p:sp>
        <p:nvSpPr>
          <p:cNvPr id="18436" name="Rectangle 3"/>
          <p:cNvSpPr>
            <a:spLocks noGrp="1" noChangeArrowheads="1"/>
          </p:cNvSpPr>
          <p:nvPr>
            <p:ph type="body" idx="1"/>
          </p:nvPr>
        </p:nvSpPr>
        <p:spPr>
          <a:xfrm>
            <a:off x="311700" y="850006"/>
            <a:ext cx="4880786" cy="4092108"/>
          </a:xfrm>
        </p:spPr>
        <p:txBody>
          <a:bodyPr>
            <a:normAutofit fontScale="92500" lnSpcReduction="20000"/>
          </a:bodyPr>
          <a:lstStyle/>
          <a:p>
            <a:pPr eaLnBrk="1" hangingPunct="1">
              <a:lnSpc>
                <a:spcPct val="100000"/>
              </a:lnSpc>
            </a:pPr>
            <a:r>
              <a:rPr lang="en-US" altLang="es-PE" dirty="0" err="1"/>
              <a:t>Histograma</a:t>
            </a:r>
            <a:r>
              <a:rPr lang="en-US" altLang="es-PE" dirty="0"/>
              <a:t> de </a:t>
            </a:r>
            <a:r>
              <a:rPr lang="en-US" altLang="es-PE" dirty="0" err="1"/>
              <a:t>colores</a:t>
            </a:r>
            <a:endParaRPr lang="en-US" altLang="es-PE" dirty="0"/>
          </a:p>
          <a:p>
            <a:pPr lvl="1" eaLnBrk="1" hangingPunct="1">
              <a:lnSpc>
                <a:spcPct val="100000"/>
              </a:lnSpc>
              <a:spcBef>
                <a:spcPts val="600"/>
              </a:spcBef>
              <a:spcAft>
                <a:spcPts val="600"/>
              </a:spcAft>
            </a:pPr>
            <a:r>
              <a:rPr lang="es-MX" altLang="es-PE" dirty="0"/>
              <a:t>Distribución de colores de píxel en la imagen.</a:t>
            </a:r>
            <a:endParaRPr lang="en-US" altLang="es-PE" dirty="0"/>
          </a:p>
          <a:p>
            <a:pPr lvl="1" eaLnBrk="1" hangingPunct="1">
              <a:lnSpc>
                <a:spcPct val="100000"/>
              </a:lnSpc>
              <a:spcBef>
                <a:spcPts val="600"/>
              </a:spcBef>
              <a:spcAft>
                <a:spcPts val="600"/>
              </a:spcAft>
            </a:pPr>
            <a:r>
              <a:rPr lang="en-US" altLang="es-PE" dirty="0"/>
              <a:t>No se </a:t>
            </a:r>
            <a:r>
              <a:rPr lang="en-US" altLang="es-PE" dirty="0" err="1"/>
              <a:t>guarda</a:t>
            </a:r>
            <a:r>
              <a:rPr lang="en-US" altLang="es-PE" dirty="0"/>
              <a:t> </a:t>
            </a:r>
            <a:r>
              <a:rPr lang="en-US" altLang="es-PE" dirty="0" err="1"/>
              <a:t>información</a:t>
            </a:r>
            <a:r>
              <a:rPr lang="en-US" altLang="es-PE" dirty="0"/>
              <a:t> </a:t>
            </a:r>
            <a:r>
              <a:rPr lang="en-US" altLang="es-PE" dirty="0" err="1"/>
              <a:t>espacial</a:t>
            </a:r>
            <a:endParaRPr lang="en-US" altLang="es-PE" dirty="0"/>
          </a:p>
          <a:p>
            <a:pPr lvl="1" eaLnBrk="1" hangingPunct="1">
              <a:lnSpc>
                <a:spcPct val="100000"/>
              </a:lnSpc>
              <a:spcBef>
                <a:spcPts val="600"/>
              </a:spcBef>
              <a:spcAft>
                <a:spcPts val="600"/>
              </a:spcAft>
            </a:pPr>
            <a:r>
              <a:rPr lang="es-MX" altLang="es-PE" dirty="0"/>
              <a:t>Similitud basado en la distancia entre histogramas. </a:t>
            </a:r>
            <a:endParaRPr lang="en-US" altLang="es-PE" dirty="0"/>
          </a:p>
          <a:p>
            <a:pPr eaLnBrk="1" hangingPunct="1">
              <a:lnSpc>
                <a:spcPct val="100000"/>
              </a:lnSpc>
            </a:pPr>
            <a:r>
              <a:rPr lang="en-US" altLang="es-PE" dirty="0" err="1"/>
              <a:t>Correlograma</a:t>
            </a:r>
            <a:r>
              <a:rPr lang="en-US" altLang="es-PE" dirty="0"/>
              <a:t> de </a:t>
            </a:r>
            <a:r>
              <a:rPr lang="en-US" altLang="es-PE" dirty="0" err="1"/>
              <a:t>colores</a:t>
            </a:r>
            <a:endParaRPr lang="en-US" altLang="es-PE" dirty="0"/>
          </a:p>
          <a:p>
            <a:pPr lvl="1" eaLnBrk="1" hangingPunct="1">
              <a:lnSpc>
                <a:spcPct val="100000"/>
              </a:lnSpc>
              <a:spcBef>
                <a:spcPts val="600"/>
              </a:spcBef>
              <a:spcAft>
                <a:spcPts val="600"/>
              </a:spcAft>
            </a:pPr>
            <a:r>
              <a:rPr lang="es-MX" altLang="es-PE" dirty="0"/>
              <a:t>Histograma de color en función de la distancia entre píxeles.</a:t>
            </a:r>
            <a:endParaRPr lang="en-US" altLang="es-PE" dirty="0"/>
          </a:p>
          <a:p>
            <a:pPr lvl="1" eaLnBrk="1" hangingPunct="1">
              <a:lnSpc>
                <a:spcPct val="100000"/>
              </a:lnSpc>
              <a:spcBef>
                <a:spcPts val="600"/>
              </a:spcBef>
              <a:spcAft>
                <a:spcPts val="600"/>
              </a:spcAft>
            </a:pPr>
            <a:r>
              <a:rPr lang="es-MX" altLang="es-PE" dirty="0"/>
              <a:t>Distribución del color del píxel más información espacial.</a:t>
            </a:r>
          </a:p>
          <a:p>
            <a:pPr lvl="1" eaLnBrk="1" hangingPunct="1">
              <a:lnSpc>
                <a:spcPct val="100000"/>
              </a:lnSpc>
              <a:spcBef>
                <a:spcPts val="600"/>
              </a:spcBef>
              <a:spcAft>
                <a:spcPts val="600"/>
              </a:spcAft>
            </a:pPr>
            <a:r>
              <a:rPr lang="es-MX" altLang="es-PE" dirty="0"/>
              <a:t>Similitud basada en la diferencia de </a:t>
            </a:r>
            <a:r>
              <a:rPr lang="es-MX" altLang="es-PE" dirty="0" err="1"/>
              <a:t>correlogramas</a:t>
            </a:r>
            <a:r>
              <a:rPr lang="es-MX" altLang="es-PE" dirty="0"/>
              <a:t>. </a:t>
            </a:r>
            <a:endParaRPr lang="en-US" altLang="es-PE" dirty="0"/>
          </a:p>
        </p:txBody>
      </p:sp>
      <p:pic>
        <p:nvPicPr>
          <p:cNvPr id="18437" name="Picture 11" descr="PicH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9387" y="1220448"/>
            <a:ext cx="3444774" cy="346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5">
            <a:extLst>
              <a:ext uri="{FF2B5EF4-FFF2-40B4-BE49-F238E27FC236}">
                <a16:creationId xmlns:a16="http://schemas.microsoft.com/office/drawing/2014/main" id="{68B5A1C6-B95D-498F-86F5-FA885743CB0F}"/>
              </a:ext>
            </a:extLst>
          </p:cNvPr>
          <p:cNvSpPr txBox="1"/>
          <p:nvPr/>
        </p:nvSpPr>
        <p:spPr>
          <a:xfrm>
            <a:off x="214132" y="4680504"/>
            <a:ext cx="5509335" cy="261610"/>
          </a:xfrm>
          <a:prstGeom prst="rect">
            <a:avLst/>
          </a:prstGeom>
          <a:noFill/>
        </p:spPr>
        <p:txBody>
          <a:bodyPr wrap="square">
            <a:spAutoFit/>
          </a:bodyPr>
          <a:lstStyle/>
          <a:p>
            <a:r>
              <a:rPr lang="es-PE" sz="1100" dirty="0"/>
              <a:t>https://citeseerx.ist.psu.edu/viewdoc/download?doi=10.1.1.671.2787&amp;rep=rep1&amp;type=pdf</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dirty="0" err="1"/>
              <a:t>Búsqueda</a:t>
            </a:r>
            <a:r>
              <a:rPr lang="en-US" dirty="0"/>
              <a:t> de </a:t>
            </a:r>
            <a:r>
              <a:rPr lang="en-US" dirty="0" err="1"/>
              <a:t>imágenes</a:t>
            </a:r>
            <a:r>
              <a:rPr lang="en-US" dirty="0"/>
              <a:t>: </a:t>
            </a:r>
            <a:r>
              <a:rPr lang="en-US" altLang="es-PE" dirty="0"/>
              <a:t> </a:t>
            </a:r>
            <a:r>
              <a:rPr lang="en-US" altLang="es-PE" b="0" dirty="0" err="1"/>
              <a:t>basado</a:t>
            </a:r>
            <a:r>
              <a:rPr lang="en-US" altLang="es-PE" b="0" dirty="0"/>
              <a:t> </a:t>
            </a:r>
            <a:r>
              <a:rPr lang="en-US" altLang="es-PE" b="0" dirty="0" err="1"/>
              <a:t>en</a:t>
            </a:r>
            <a:r>
              <a:rPr lang="en-US" altLang="es-PE" b="0" dirty="0"/>
              <a:t> el color</a:t>
            </a:r>
            <a:endParaRPr lang="en-US" altLang="es-PE" dirty="0"/>
          </a:p>
        </p:txBody>
      </p:sp>
      <p:sp>
        <p:nvSpPr>
          <p:cNvPr id="20484" name="Rectangle 3"/>
          <p:cNvSpPr>
            <a:spLocks noGrp="1" noChangeArrowheads="1"/>
          </p:cNvSpPr>
          <p:nvPr>
            <p:ph type="body" idx="1"/>
          </p:nvPr>
        </p:nvSpPr>
        <p:spPr>
          <a:xfrm>
            <a:off x="311700" y="850006"/>
            <a:ext cx="4791303" cy="3719019"/>
          </a:xfrm>
        </p:spPr>
        <p:txBody>
          <a:bodyPr/>
          <a:lstStyle/>
          <a:p>
            <a:pPr eaLnBrk="1" hangingPunct="1">
              <a:lnSpc>
                <a:spcPct val="90000"/>
              </a:lnSpc>
            </a:pPr>
            <a:r>
              <a:rPr lang="en-US" altLang="es-PE" sz="1500" dirty="0" err="1"/>
              <a:t>Comparación</a:t>
            </a:r>
            <a:r>
              <a:rPr lang="en-US" altLang="es-PE" sz="1500" dirty="0"/>
              <a:t> de </a:t>
            </a:r>
            <a:r>
              <a:rPr lang="en-US" altLang="es-PE" sz="1500" dirty="0" err="1"/>
              <a:t>métodos</a:t>
            </a:r>
            <a:endParaRPr lang="en-US" altLang="es-PE" sz="1500" dirty="0"/>
          </a:p>
          <a:p>
            <a:pPr lvl="1" eaLnBrk="1" hangingPunct="1">
              <a:lnSpc>
                <a:spcPct val="90000"/>
              </a:lnSpc>
            </a:pPr>
            <a:r>
              <a:rPr lang="en-US" altLang="es-PE" sz="1350" dirty="0" err="1"/>
              <a:t>Histograma</a:t>
            </a:r>
            <a:r>
              <a:rPr lang="en-US" altLang="es-PE" sz="1350" dirty="0"/>
              <a:t> de </a:t>
            </a:r>
            <a:r>
              <a:rPr lang="en-US" altLang="es-PE" sz="1350" dirty="0" err="1"/>
              <a:t>colores</a:t>
            </a:r>
            <a:endParaRPr lang="en-US" altLang="es-PE" sz="1350" dirty="0"/>
          </a:p>
          <a:p>
            <a:pPr lvl="1" eaLnBrk="1" hangingPunct="1">
              <a:lnSpc>
                <a:spcPct val="90000"/>
              </a:lnSpc>
            </a:pPr>
            <a:r>
              <a:rPr lang="en-US" altLang="es-PE" sz="1350" dirty="0" err="1"/>
              <a:t>Correlograma</a:t>
            </a:r>
            <a:r>
              <a:rPr lang="en-US" altLang="es-PE" sz="1350" dirty="0"/>
              <a:t> de </a:t>
            </a:r>
            <a:r>
              <a:rPr lang="en-US" altLang="es-PE" sz="1350" dirty="0" err="1"/>
              <a:t>colores</a:t>
            </a:r>
            <a:endParaRPr lang="en-US" altLang="es-PE" sz="1350" dirty="0"/>
          </a:p>
          <a:p>
            <a:pPr lvl="1" eaLnBrk="1" hangingPunct="1">
              <a:lnSpc>
                <a:spcPct val="90000"/>
              </a:lnSpc>
              <a:buFontTx/>
              <a:buNone/>
            </a:pPr>
            <a:endParaRPr lang="en-US" altLang="es-PE" sz="1350" dirty="0"/>
          </a:p>
          <a:p>
            <a:pPr eaLnBrk="1" hangingPunct="1">
              <a:lnSpc>
                <a:spcPct val="90000"/>
              </a:lnSpc>
            </a:pPr>
            <a:r>
              <a:rPr lang="es-MX" altLang="es-PE" sz="1500" dirty="0"/>
              <a:t>Los </a:t>
            </a:r>
            <a:r>
              <a:rPr lang="es-MX" altLang="es-PE" sz="1500" dirty="0" err="1"/>
              <a:t>correlogramas</a:t>
            </a:r>
            <a:r>
              <a:rPr lang="es-MX" altLang="es-PE" sz="1500" dirty="0"/>
              <a:t> son mejores para la recuperación de imágenes.</a:t>
            </a:r>
            <a:endParaRPr lang="en-US" altLang="es-PE" sz="1500" dirty="0"/>
          </a:p>
        </p:txBody>
      </p:sp>
      <p:sp>
        <p:nvSpPr>
          <p:cNvPr id="20482" name="Marcador de número de diapositiva 4"/>
          <p:cNvSpPr>
            <a:spLocks noGrp="1"/>
          </p:cNvSpPr>
          <p:nvPr>
            <p:ph type="sldNum"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557530" indent="-214630">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s-PE">
                <a:latin typeface="Comic Sans MS" panose="030F0702030302020204" pitchFamily="66" charset="0"/>
              </a:rPr>
              <a:t>Slide </a:t>
            </a:r>
            <a:fld id="{B23D4995-4AD5-4AD2-AC01-3BA9AC67E364}" type="slidenum">
              <a:rPr lang="en-US" altLang="es-PE">
                <a:latin typeface="Comic Sans MS" panose="030F0702030302020204" pitchFamily="66" charset="0"/>
              </a:rPr>
              <a:t>52</a:t>
            </a:fld>
            <a:endParaRPr lang="en-US" altLang="es-PE">
              <a:latin typeface="Comic Sans MS" panose="030F0702030302020204" pitchFamily="66" charset="0"/>
            </a:endParaRPr>
          </a:p>
        </p:txBody>
      </p:sp>
      <p:pic>
        <p:nvPicPr>
          <p:cNvPr id="20485" name="Picture 4" descr="exp1_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213" y="1679122"/>
            <a:ext cx="1624013" cy="1082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5" descr="exp2_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0576" y="2822122"/>
            <a:ext cx="1597819" cy="1065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6" descr="bridge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8994" y="3014833"/>
            <a:ext cx="1764506"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7" descr="bridge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4704" y="3714921"/>
            <a:ext cx="1764506"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8"/>
          <p:cNvSpPr txBox="1">
            <a:spLocks noChangeArrowheads="1"/>
          </p:cNvSpPr>
          <p:nvPr/>
        </p:nvSpPr>
        <p:spPr bwMode="auto">
          <a:xfrm>
            <a:off x="6948474" y="1963745"/>
            <a:ext cx="188375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s-MX" altLang="es-PE" sz="1050" dirty="0">
                <a:solidFill>
                  <a:srgbClr val="FF0000"/>
                </a:solidFill>
              </a:rPr>
              <a:t>Imágenes con histogramas de color idénticos pero con diferentes </a:t>
            </a:r>
            <a:r>
              <a:rPr lang="es-MX" altLang="es-PE" sz="1050" dirty="0" err="1">
                <a:solidFill>
                  <a:srgbClr val="FF0000"/>
                </a:solidFill>
              </a:rPr>
              <a:t>correlogramas</a:t>
            </a:r>
            <a:r>
              <a:rPr lang="es-MX" altLang="es-PE" sz="1050" dirty="0">
                <a:solidFill>
                  <a:srgbClr val="FF0000"/>
                </a:solidFill>
              </a:rPr>
              <a:t>.</a:t>
            </a:r>
            <a:endParaRPr lang="en-US" altLang="es-PE" sz="1050" dirty="0">
              <a:solidFill>
                <a:srgbClr val="FF0000"/>
              </a:solidFill>
            </a:endParaRPr>
          </a:p>
        </p:txBody>
      </p:sp>
      <p:sp>
        <p:nvSpPr>
          <p:cNvPr id="20490" name="Text Box 9"/>
          <p:cNvSpPr txBox="1">
            <a:spLocks noChangeArrowheads="1"/>
          </p:cNvSpPr>
          <p:nvPr/>
        </p:nvSpPr>
        <p:spPr bwMode="auto">
          <a:xfrm>
            <a:off x="1458686" y="4291184"/>
            <a:ext cx="1904814"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s-MX" altLang="es-PE" sz="1050" dirty="0">
                <a:solidFill>
                  <a:srgbClr val="FF0000"/>
                </a:solidFill>
              </a:rPr>
              <a:t>Imágenes con diferentes histogramas de color pero de </a:t>
            </a:r>
            <a:r>
              <a:rPr lang="es-MX" altLang="es-PE" sz="1050" dirty="0" err="1">
                <a:solidFill>
                  <a:srgbClr val="FF0000"/>
                </a:solidFill>
              </a:rPr>
              <a:t>correlogramas</a:t>
            </a:r>
            <a:r>
              <a:rPr lang="es-MX" altLang="es-PE" sz="1050" dirty="0">
                <a:solidFill>
                  <a:srgbClr val="FF0000"/>
                </a:solidFill>
              </a:rPr>
              <a:t> similares.</a:t>
            </a:r>
            <a:endParaRPr lang="en-US" altLang="es-PE" sz="1050" dirty="0">
              <a:solidFill>
                <a:srgbClr val="FF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fontScale="90000"/>
          </a:bodyPr>
          <a:lstStyle/>
          <a:p>
            <a:r>
              <a:rPr lang="en-US" dirty="0" err="1"/>
              <a:t>Búsqueda</a:t>
            </a:r>
            <a:r>
              <a:rPr lang="en-US" dirty="0"/>
              <a:t> de </a:t>
            </a:r>
            <a:r>
              <a:rPr lang="en-US" dirty="0" err="1"/>
              <a:t>imágenes</a:t>
            </a:r>
            <a:r>
              <a:rPr lang="en-US" dirty="0"/>
              <a:t>: </a:t>
            </a:r>
            <a:r>
              <a:rPr lang="en-US" altLang="es-PE" b="0" dirty="0" err="1"/>
              <a:t>basado</a:t>
            </a:r>
            <a:r>
              <a:rPr lang="en-US" altLang="es-PE" b="0" dirty="0"/>
              <a:t> </a:t>
            </a:r>
            <a:r>
              <a:rPr lang="en-US" altLang="es-PE" b="0" dirty="0" err="1"/>
              <a:t>en</a:t>
            </a:r>
            <a:r>
              <a:rPr lang="en-US" altLang="es-PE" b="0" dirty="0"/>
              <a:t> el color</a:t>
            </a:r>
            <a:br>
              <a:rPr lang="en-US" dirty="0"/>
            </a:br>
            <a:endParaRPr lang="en-US" dirty="0"/>
          </a:p>
        </p:txBody>
      </p:sp>
      <p:sp>
        <p:nvSpPr>
          <p:cNvPr id="4" name="Marcador de texto 3"/>
          <p:cNvSpPr>
            <a:spLocks noGrp="1"/>
          </p:cNvSpPr>
          <p:nvPr>
            <p:ph type="body" idx="1"/>
          </p:nvPr>
        </p:nvSpPr>
        <p:spPr>
          <a:xfrm>
            <a:off x="311700" y="850006"/>
            <a:ext cx="8520600" cy="4081223"/>
          </a:xfrm>
        </p:spPr>
        <p:txBody>
          <a:bodyPr/>
          <a:lstStyle/>
          <a:p>
            <a:r>
              <a:rPr lang="es-MX" dirty="0"/>
              <a:t>De todas formas es un problema difícil…</a:t>
            </a:r>
            <a:br>
              <a:rPr lang="es-MX" dirty="0"/>
            </a:br>
            <a:endParaRPr lang="en-US" dirty="0"/>
          </a:p>
        </p:txBody>
      </p:sp>
      <p:pic>
        <p:nvPicPr>
          <p:cNvPr id="2" name="Imagen 1"/>
          <p:cNvPicPr>
            <a:picLocks noChangeAspect="1"/>
          </p:cNvPicPr>
          <p:nvPr/>
        </p:nvPicPr>
        <p:blipFill>
          <a:blip r:embed="rId2"/>
          <a:stretch>
            <a:fillRect/>
          </a:stretch>
        </p:blipFill>
        <p:spPr>
          <a:xfrm>
            <a:off x="1709662" y="1276835"/>
            <a:ext cx="5724525" cy="37147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en-US" dirty="0" err="1"/>
              <a:t>Búsqueda</a:t>
            </a:r>
            <a:r>
              <a:rPr lang="en-US" dirty="0"/>
              <a:t> de </a:t>
            </a:r>
            <a:r>
              <a:rPr lang="en-US" dirty="0" err="1"/>
              <a:t>imágenes</a:t>
            </a:r>
            <a:r>
              <a:rPr lang="en-US" dirty="0"/>
              <a:t>: </a:t>
            </a:r>
            <a:r>
              <a:rPr lang="en-US" altLang="es-PE" dirty="0"/>
              <a:t> </a:t>
            </a:r>
            <a:r>
              <a:rPr lang="en-US" altLang="es-PE" b="0" dirty="0" err="1"/>
              <a:t>basado</a:t>
            </a:r>
            <a:r>
              <a:rPr lang="en-US" altLang="es-PE" b="0" dirty="0"/>
              <a:t> </a:t>
            </a:r>
            <a:r>
              <a:rPr lang="en-US" altLang="es-PE" b="0" dirty="0" err="1"/>
              <a:t>en</a:t>
            </a:r>
            <a:r>
              <a:rPr lang="en-US" altLang="es-PE" b="0" dirty="0"/>
              <a:t> </a:t>
            </a:r>
            <a:r>
              <a:rPr lang="en-US" altLang="es-PE" b="0" dirty="0" err="1"/>
              <a:t>descriptores</a:t>
            </a:r>
            <a:endParaRPr lang="en-US" altLang="es-PE" dirty="0"/>
          </a:p>
        </p:txBody>
      </p:sp>
      <p:sp>
        <p:nvSpPr>
          <p:cNvPr id="22532" name="Rectangle 3"/>
          <p:cNvSpPr>
            <a:spLocks noGrp="1" noChangeArrowheads="1"/>
          </p:cNvSpPr>
          <p:nvPr>
            <p:ph type="body" idx="1"/>
          </p:nvPr>
        </p:nvSpPr>
        <p:spPr>
          <a:xfrm>
            <a:off x="311700" y="850006"/>
            <a:ext cx="6168158" cy="3719019"/>
          </a:xfrm>
        </p:spPr>
        <p:txBody>
          <a:bodyPr>
            <a:normAutofit fontScale="92500" lnSpcReduction="20000"/>
          </a:bodyPr>
          <a:lstStyle/>
          <a:p>
            <a:pPr eaLnBrk="1" hangingPunct="1">
              <a:lnSpc>
                <a:spcPct val="100000"/>
              </a:lnSpc>
              <a:spcBef>
                <a:spcPts val="600"/>
              </a:spcBef>
            </a:pPr>
            <a:r>
              <a:rPr lang="en-US" altLang="es-PE" dirty="0"/>
              <a:t>SIFT Features</a:t>
            </a:r>
          </a:p>
          <a:p>
            <a:pPr lvl="1" eaLnBrk="1" hangingPunct="1">
              <a:lnSpc>
                <a:spcPct val="100000"/>
              </a:lnSpc>
              <a:spcBef>
                <a:spcPts val="600"/>
              </a:spcBef>
            </a:pPr>
            <a:r>
              <a:rPr lang="en-US" altLang="es-PE" sz="1350" dirty="0"/>
              <a:t>Scale Invariant Feature Transform  </a:t>
            </a:r>
            <a:r>
              <a:rPr lang="en-US" altLang="es-PE" sz="1350" dirty="0">
                <a:solidFill>
                  <a:srgbClr val="0066FF"/>
                </a:solidFill>
              </a:rPr>
              <a:t>(2004: David Lowe, UBC)</a:t>
            </a:r>
          </a:p>
          <a:p>
            <a:pPr eaLnBrk="1" hangingPunct="1">
              <a:lnSpc>
                <a:spcPct val="100000"/>
              </a:lnSpc>
              <a:spcBef>
                <a:spcPts val="600"/>
              </a:spcBef>
            </a:pPr>
            <a:r>
              <a:rPr lang="es-MX" altLang="es-PE" dirty="0"/>
              <a:t>Seleccionar regiones </a:t>
            </a:r>
            <a:r>
              <a:rPr lang="es-MX" altLang="es-PE" dirty="0" err="1"/>
              <a:t>keypoint</a:t>
            </a:r>
            <a:r>
              <a:rPr lang="es-MX" altLang="es-PE" dirty="0"/>
              <a:t> en la imagen desde los extremos en el espacio escalado</a:t>
            </a:r>
          </a:p>
          <a:p>
            <a:pPr lvl="1">
              <a:lnSpc>
                <a:spcPct val="100000"/>
              </a:lnSpc>
              <a:spcBef>
                <a:spcPts val="600"/>
              </a:spcBef>
            </a:pPr>
            <a:r>
              <a:rPr lang="es-MX" altLang="es-PE" dirty="0"/>
              <a:t>Diferentes imágenes tienen diferentes números de </a:t>
            </a:r>
            <a:r>
              <a:rPr lang="es-MX" altLang="es-PE" dirty="0" err="1"/>
              <a:t>keypoint</a:t>
            </a:r>
            <a:r>
              <a:rPr lang="es-MX" altLang="es-PE" dirty="0"/>
              <a:t>.</a:t>
            </a:r>
          </a:p>
          <a:p>
            <a:pPr>
              <a:lnSpc>
                <a:spcPct val="100000"/>
              </a:lnSpc>
              <a:spcBef>
                <a:spcPts val="600"/>
              </a:spcBef>
            </a:pPr>
            <a:r>
              <a:rPr lang="es-MX" altLang="es-PE" dirty="0"/>
              <a:t>Calcular los vectores  característicos X para cada región </a:t>
            </a:r>
            <a:r>
              <a:rPr lang="es-MX" altLang="es-PE" dirty="0" err="1"/>
              <a:t>keypoint</a:t>
            </a:r>
            <a:endParaRPr lang="es-MX" altLang="es-PE" dirty="0"/>
          </a:p>
          <a:p>
            <a:pPr lvl="1" eaLnBrk="1" hangingPunct="1">
              <a:lnSpc>
                <a:spcPct val="100000"/>
              </a:lnSpc>
              <a:spcBef>
                <a:spcPts val="600"/>
              </a:spcBef>
            </a:pPr>
            <a:r>
              <a:rPr lang="en-US" altLang="es-PE" dirty="0" err="1"/>
              <a:t>Ejemplo</a:t>
            </a:r>
            <a:r>
              <a:rPr lang="en-US" altLang="es-PE" dirty="0"/>
              <a:t>: </a:t>
            </a:r>
            <a:r>
              <a:rPr lang="en-US" altLang="es-PE" dirty="0" err="1"/>
              <a:t>basado</a:t>
            </a:r>
            <a:r>
              <a:rPr lang="en-US" altLang="es-PE" dirty="0"/>
              <a:t> </a:t>
            </a:r>
            <a:r>
              <a:rPr lang="en-US" altLang="es-PE" dirty="0" err="1"/>
              <a:t>en</a:t>
            </a:r>
            <a:r>
              <a:rPr lang="en-US" altLang="es-PE" dirty="0"/>
              <a:t> </a:t>
            </a:r>
            <a:r>
              <a:rPr lang="en-US" dirty="0"/>
              <a:t>Edge Histogram genera </a:t>
            </a:r>
            <a:r>
              <a:rPr lang="en-US" altLang="es-PE" dirty="0" err="1"/>
              <a:t>vectores</a:t>
            </a:r>
            <a:r>
              <a:rPr lang="en-US" altLang="es-PE" dirty="0"/>
              <a:t> de </a:t>
            </a:r>
            <a:r>
              <a:rPr lang="en-US" altLang="es-PE" dirty="0" err="1"/>
              <a:t>tamaño</a:t>
            </a:r>
            <a:r>
              <a:rPr lang="en-US" altLang="es-PE" dirty="0"/>
              <a:t> 128. </a:t>
            </a:r>
          </a:p>
          <a:p>
            <a:pPr eaLnBrk="1" hangingPunct="1">
              <a:lnSpc>
                <a:spcPct val="100000"/>
              </a:lnSpc>
              <a:spcBef>
                <a:spcPts val="600"/>
              </a:spcBef>
            </a:pPr>
            <a:r>
              <a:rPr lang="en-US" altLang="es-PE" dirty="0"/>
              <a:t>La </a:t>
            </a:r>
            <a:r>
              <a:rPr lang="en-US" altLang="es-PE" dirty="0" err="1"/>
              <a:t>imágen</a:t>
            </a:r>
            <a:r>
              <a:rPr lang="en-US" altLang="es-PE" dirty="0"/>
              <a:t> </a:t>
            </a:r>
            <a:r>
              <a:rPr lang="en-US" altLang="es-PE" dirty="0" err="1"/>
              <a:t>es</a:t>
            </a:r>
            <a:r>
              <a:rPr lang="en-US" altLang="es-PE" dirty="0"/>
              <a:t> </a:t>
            </a:r>
            <a:r>
              <a:rPr lang="en-US" altLang="es-PE" dirty="0" err="1"/>
              <a:t>representada</a:t>
            </a:r>
            <a:r>
              <a:rPr lang="en-US" altLang="es-PE" dirty="0"/>
              <a:t> </a:t>
            </a:r>
            <a:r>
              <a:rPr lang="en-US" altLang="es-PE" dirty="0" err="1"/>
              <a:t>por</a:t>
            </a:r>
            <a:r>
              <a:rPr lang="en-US" altLang="es-PE" dirty="0"/>
              <a:t> N SIFT features</a:t>
            </a:r>
          </a:p>
          <a:p>
            <a:pPr lvl="1" eaLnBrk="1" hangingPunct="1">
              <a:lnSpc>
                <a:spcPct val="100000"/>
              </a:lnSpc>
              <a:spcBef>
                <a:spcPts val="600"/>
              </a:spcBef>
            </a:pPr>
            <a:r>
              <a:rPr lang="en-US" altLang="es-PE" dirty="0"/>
              <a:t>Features son </a:t>
            </a:r>
            <a:r>
              <a:rPr lang="en-US" altLang="es-PE" dirty="0" err="1"/>
              <a:t>los</a:t>
            </a:r>
            <a:r>
              <a:rPr lang="en-US" altLang="es-PE" dirty="0"/>
              <a:t> </a:t>
            </a:r>
            <a:r>
              <a:rPr lang="en-US" altLang="es-PE" dirty="0" err="1"/>
              <a:t>vectores</a:t>
            </a:r>
            <a:r>
              <a:rPr lang="en-US" altLang="es-PE" dirty="0"/>
              <a:t> X</a:t>
            </a:r>
            <a:r>
              <a:rPr lang="en-US" altLang="es-PE" baseline="-25000" dirty="0"/>
              <a:t>1</a:t>
            </a:r>
            <a:r>
              <a:rPr lang="en-US" altLang="es-PE" dirty="0"/>
              <a:t>,…., X</a:t>
            </a:r>
            <a:r>
              <a:rPr lang="en-US" altLang="es-PE" baseline="-25000" dirty="0"/>
              <a:t>N</a:t>
            </a:r>
          </a:p>
          <a:p>
            <a:pPr lvl="1" eaLnBrk="1" hangingPunct="1">
              <a:lnSpc>
                <a:spcPct val="100000"/>
              </a:lnSpc>
              <a:spcBef>
                <a:spcPts val="600"/>
              </a:spcBef>
            </a:pPr>
            <a:r>
              <a:rPr lang="en-US" altLang="es-PE" dirty="0"/>
              <a:t>N </a:t>
            </a:r>
            <a:r>
              <a:rPr lang="en-US" altLang="es-PE" dirty="0" err="1"/>
              <a:t>varía</a:t>
            </a:r>
            <a:r>
              <a:rPr lang="en-US" altLang="es-PE" dirty="0"/>
              <a:t> </a:t>
            </a:r>
            <a:r>
              <a:rPr lang="en-US" altLang="es-PE" dirty="0" err="1"/>
              <a:t>según</a:t>
            </a:r>
            <a:r>
              <a:rPr lang="en-US" altLang="es-PE" dirty="0"/>
              <a:t> la </a:t>
            </a:r>
            <a:r>
              <a:rPr lang="en-US" altLang="es-PE" dirty="0" err="1"/>
              <a:t>imágen</a:t>
            </a:r>
            <a:r>
              <a:rPr lang="en-US" altLang="es-PE" dirty="0"/>
              <a:t>. </a:t>
            </a:r>
          </a:p>
        </p:txBody>
      </p:sp>
      <p:pic>
        <p:nvPicPr>
          <p:cNvPr id="225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5084" y="1871370"/>
            <a:ext cx="2597792" cy="193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dirty="0" err="1"/>
              <a:t>Búsqueda</a:t>
            </a:r>
            <a:r>
              <a:rPr lang="en-US" dirty="0"/>
              <a:t> de </a:t>
            </a:r>
            <a:r>
              <a:rPr lang="en-US" dirty="0" err="1"/>
              <a:t>imágenes</a:t>
            </a:r>
            <a:r>
              <a:rPr lang="en-US" dirty="0"/>
              <a:t>: </a:t>
            </a:r>
            <a:r>
              <a:rPr lang="en-US" altLang="es-PE" dirty="0"/>
              <a:t> </a:t>
            </a:r>
            <a:r>
              <a:rPr lang="en-US" altLang="es-PE" b="0" dirty="0" err="1"/>
              <a:t>distancia</a:t>
            </a:r>
            <a:endParaRPr lang="en-US" altLang="es-PE" dirty="0"/>
          </a:p>
        </p:txBody>
      </p:sp>
      <mc:AlternateContent xmlns:mc="http://schemas.openxmlformats.org/markup-compatibility/2006" xmlns:a14="http://schemas.microsoft.com/office/drawing/2010/main">
        <mc:Choice Requires="a14">
          <p:sp>
            <p:nvSpPr>
              <p:cNvPr id="20484" name="Rectangle 3"/>
              <p:cNvSpPr>
                <a:spLocks noGrp="1" noChangeArrowheads="1"/>
              </p:cNvSpPr>
              <p:nvPr>
                <p:ph type="body" idx="1"/>
              </p:nvPr>
            </p:nvSpPr>
            <p:spPr>
              <a:xfrm>
                <a:off x="311700" y="850007"/>
                <a:ext cx="8603700" cy="902593"/>
              </a:xfrm>
            </p:spPr>
            <p:txBody>
              <a:bodyPr>
                <a:normAutofit fontScale="77500" lnSpcReduction="20000"/>
              </a:bodyPr>
              <a:lstStyle/>
              <a:p>
                <a:pPr eaLnBrk="1" hangingPunct="1">
                  <a:lnSpc>
                    <a:spcPct val="90000"/>
                  </a:lnSpc>
                </a:pPr>
                <a:r>
                  <a:rPr lang="es-MX" b="1" dirty="0"/>
                  <a:t>Distancia Euclidiana: </a:t>
                </a:r>
              </a:p>
              <a:p>
                <a:pPr lvl="1">
                  <a:lnSpc>
                    <a:spcPct val="90000"/>
                  </a:lnSpc>
                </a:pPr>
                <a:r>
                  <a:rPr lang="es-MX" sz="2000" dirty="0"/>
                  <a:t>Sean </a:t>
                </a:r>
                <a14:m>
                  <m:oMath xmlns:m="http://schemas.openxmlformats.org/officeDocument/2006/math">
                    <m:sSup>
                      <m:sSupPr>
                        <m:ctrlPr>
                          <a:rPr lang="es-MX" sz="2000" i="1" dirty="0" smtClean="0">
                            <a:latin typeface="Cambria Math" panose="02040503050406030204" pitchFamily="18" charset="0"/>
                          </a:rPr>
                        </m:ctrlPr>
                      </m:sSupPr>
                      <m:e>
                        <m:r>
                          <a:rPr lang="es-PE" sz="2000" b="0" i="1" dirty="0" smtClean="0">
                            <a:latin typeface="Cambria Math" panose="02040503050406030204" pitchFamily="18" charset="0"/>
                          </a:rPr>
                          <m:t>𝐻</m:t>
                        </m:r>
                      </m:e>
                      <m:sup>
                        <m:r>
                          <a:rPr lang="es-PE" sz="2000" b="0" i="1" dirty="0" smtClean="0">
                            <a:latin typeface="Cambria Math" panose="02040503050406030204" pitchFamily="18" charset="0"/>
                          </a:rPr>
                          <m:t>𝑃</m:t>
                        </m:r>
                      </m:sup>
                    </m:sSup>
                  </m:oMath>
                </a14:m>
                <a:r>
                  <a:rPr lang="es-MX" sz="2000" i="1" dirty="0"/>
                  <a:t> </a:t>
                </a:r>
                <a:r>
                  <a:rPr lang="es-MX" sz="2000" dirty="0"/>
                  <a:t>y </a:t>
                </a:r>
                <a14:m>
                  <m:oMath xmlns:m="http://schemas.openxmlformats.org/officeDocument/2006/math">
                    <m:sSup>
                      <m:sSupPr>
                        <m:ctrlPr>
                          <a:rPr lang="es-MX" sz="2000" i="1" dirty="0">
                            <a:latin typeface="Cambria Math" panose="02040503050406030204" pitchFamily="18" charset="0"/>
                          </a:rPr>
                        </m:ctrlPr>
                      </m:sSupPr>
                      <m:e>
                        <m:r>
                          <a:rPr lang="es-PE" sz="2000" i="1" dirty="0">
                            <a:latin typeface="Cambria Math" panose="02040503050406030204" pitchFamily="18" charset="0"/>
                          </a:rPr>
                          <m:t>𝐻</m:t>
                        </m:r>
                      </m:e>
                      <m:sup>
                        <m:r>
                          <a:rPr lang="es-PE" sz="2000" b="0" i="1" dirty="0" smtClean="0">
                            <a:latin typeface="Cambria Math" panose="02040503050406030204" pitchFamily="18" charset="0"/>
                          </a:rPr>
                          <m:t>𝑄</m:t>
                        </m:r>
                      </m:sup>
                    </m:sSup>
                  </m:oMath>
                </a14:m>
                <a:r>
                  <a:rPr lang="es-MX" sz="2000" i="1" dirty="0"/>
                  <a:t> </a:t>
                </a:r>
                <a:r>
                  <a:rPr lang="es-MX" sz="2000" dirty="0"/>
                  <a:t>los histogramas de colores de las imágenes </a:t>
                </a:r>
                <a:r>
                  <a:rPr lang="es-MX" sz="2000" i="1" dirty="0"/>
                  <a:t>P </a:t>
                </a:r>
                <a:r>
                  <a:rPr lang="es-MX" sz="2000" dirty="0"/>
                  <a:t>y </a:t>
                </a:r>
                <a:r>
                  <a:rPr lang="es-MX" sz="2000" i="1" dirty="0"/>
                  <a:t>Q.</a:t>
                </a:r>
                <a:br>
                  <a:rPr lang="es-MX" sz="2000" dirty="0"/>
                </a:br>
                <a:endParaRPr lang="en-US" altLang="es-PE" sz="1600" dirty="0"/>
              </a:p>
            </p:txBody>
          </p:sp>
        </mc:Choice>
        <mc:Fallback xmlns="">
          <p:sp>
            <p:nvSpPr>
              <p:cNvPr id="20484" name="Rectangle 3"/>
              <p:cNvSpPr>
                <a:spLocks noGrp="1" noRot="1" noChangeAspect="1" noMove="1" noResize="1" noEditPoints="1" noAdjustHandles="1" noChangeArrowheads="1" noChangeShapeType="1" noTextEdit="1"/>
              </p:cNvSpPr>
              <p:nvPr>
                <p:ph type="body" idx="1"/>
              </p:nvPr>
            </p:nvSpPr>
            <p:spPr>
              <a:xfrm>
                <a:off x="311700" y="850007"/>
                <a:ext cx="8603700" cy="902593"/>
              </a:xfrm>
              <a:blipFill>
                <a:blip r:embed="rId3"/>
                <a:stretch>
                  <a:fillRect l="-425" t="-6040"/>
                </a:stretch>
              </a:blipFill>
            </p:spPr>
            <p:txBody>
              <a:bodyPr/>
              <a:lstStyle/>
              <a:p>
                <a:r>
                  <a:rPr lang="es-PE">
                    <a:noFill/>
                  </a:rPr>
                  <a:t> </a:t>
                </a:r>
              </a:p>
            </p:txBody>
          </p:sp>
        </mc:Fallback>
      </mc:AlternateContent>
      <p:pic>
        <p:nvPicPr>
          <p:cNvPr id="2" name="Imagen 1"/>
          <p:cNvPicPr>
            <a:picLocks noChangeAspect="1"/>
          </p:cNvPicPr>
          <p:nvPr/>
        </p:nvPicPr>
        <p:blipFill>
          <a:blip r:embed="rId4"/>
          <a:stretch>
            <a:fillRect/>
          </a:stretch>
        </p:blipFill>
        <p:spPr>
          <a:xfrm>
            <a:off x="902117" y="1967504"/>
            <a:ext cx="6825207" cy="243757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dirty="0" err="1"/>
              <a:t>Búsqueda</a:t>
            </a:r>
            <a:r>
              <a:rPr lang="en-US" dirty="0"/>
              <a:t> de </a:t>
            </a:r>
            <a:r>
              <a:rPr lang="en-US" dirty="0" err="1"/>
              <a:t>imágenes</a:t>
            </a:r>
            <a:r>
              <a:rPr lang="en-US" dirty="0"/>
              <a:t>: </a:t>
            </a:r>
            <a:r>
              <a:rPr lang="en-US" altLang="es-PE" dirty="0"/>
              <a:t> </a:t>
            </a:r>
            <a:r>
              <a:rPr lang="en-US" altLang="es-PE" b="0" dirty="0" err="1"/>
              <a:t>distancia</a:t>
            </a:r>
            <a:endParaRPr lang="en-US" altLang="es-PE" dirty="0"/>
          </a:p>
        </p:txBody>
      </p:sp>
      <mc:AlternateContent xmlns:mc="http://schemas.openxmlformats.org/markup-compatibility/2006" xmlns:a14="http://schemas.microsoft.com/office/drawing/2010/main">
        <mc:Choice Requires="a14">
          <p:sp>
            <p:nvSpPr>
              <p:cNvPr id="20484" name="Rectangle 3"/>
              <p:cNvSpPr>
                <a:spLocks noGrp="1" noChangeArrowheads="1"/>
              </p:cNvSpPr>
              <p:nvPr>
                <p:ph type="body" idx="1"/>
              </p:nvPr>
            </p:nvSpPr>
            <p:spPr>
              <a:xfrm>
                <a:off x="311624" y="860607"/>
                <a:ext cx="7847141" cy="4124764"/>
              </a:xfrm>
            </p:spPr>
            <p:txBody>
              <a:bodyPr/>
              <a:lstStyle/>
              <a:p>
                <a:pPr eaLnBrk="1" hangingPunct="1">
                  <a:lnSpc>
                    <a:spcPct val="90000"/>
                  </a:lnSpc>
                </a:pPr>
                <a:r>
                  <a:rPr lang="es-MX" sz="2000" dirty="0"/>
                  <a:t>Problemas de la distancia euclidiana: </a:t>
                </a:r>
              </a:p>
              <a:p>
                <a:pPr lvl="1">
                  <a:lnSpc>
                    <a:spcPct val="150000"/>
                  </a:lnSpc>
                </a:pPr>
                <a:r>
                  <a:rPr lang="es-MX" sz="1800" dirty="0"/>
                  <a:t>En el ejemplo anterior, todos los pares de imágenes tienen distancia </a:t>
                </a:r>
                <a14:m>
                  <m:oMath xmlns:m="http://schemas.openxmlformats.org/officeDocument/2006/math">
                    <m:rad>
                      <m:radPr>
                        <m:degHide m:val="on"/>
                        <m:ctrlPr>
                          <a:rPr lang="es-MX" sz="1800" i="1" smtClean="0">
                            <a:latin typeface="Cambria Math" panose="02040503050406030204" pitchFamily="18" charset="0"/>
                          </a:rPr>
                        </m:ctrlPr>
                      </m:radPr>
                      <m:deg/>
                      <m:e>
                        <m:r>
                          <a:rPr lang="es-PE" sz="1800" b="0" i="1" smtClean="0">
                            <a:latin typeface="Cambria Math" panose="02040503050406030204" pitchFamily="18" charset="0"/>
                          </a:rPr>
                          <m:t>2</m:t>
                        </m:r>
                      </m:e>
                    </m:rad>
                  </m:oMath>
                </a14:m>
                <a:r>
                  <a:rPr lang="es-MX" sz="1800" dirty="0"/>
                  <a:t>.</a:t>
                </a:r>
              </a:p>
              <a:p>
                <a:pPr lvl="1">
                  <a:lnSpc>
                    <a:spcPct val="150000"/>
                  </a:lnSpc>
                </a:pPr>
                <a:r>
                  <a:rPr lang="es-MX" sz="1800" dirty="0"/>
                  <a:t>No se tiene en cuenta el hecho que el rojo se parece más al rosado que al azul.</a:t>
                </a:r>
              </a:p>
              <a:p>
                <a:pPr lvl="1">
                  <a:lnSpc>
                    <a:spcPct val="150000"/>
                  </a:lnSpc>
                </a:pPr>
                <a:r>
                  <a:rPr lang="es-MX" sz="1800" b="1" dirty="0"/>
                  <a:t>No se consideran las interrelaciones entre dimensiones (semántica del contexto).</a:t>
                </a:r>
                <a:endParaRPr lang="en-US" altLang="es-PE" sz="2000" b="1" dirty="0"/>
              </a:p>
            </p:txBody>
          </p:sp>
        </mc:Choice>
        <mc:Fallback xmlns="">
          <p:sp>
            <p:nvSpPr>
              <p:cNvPr id="20484" name="Rectangle 3"/>
              <p:cNvSpPr>
                <a:spLocks noGrp="1" noRot="1" noChangeAspect="1" noMove="1" noResize="1" noEditPoints="1" noAdjustHandles="1" noChangeArrowheads="1" noChangeShapeType="1" noTextEdit="1"/>
              </p:cNvSpPr>
              <p:nvPr>
                <p:ph type="body" idx="1"/>
              </p:nvPr>
            </p:nvSpPr>
            <p:spPr>
              <a:xfrm>
                <a:off x="311624" y="860607"/>
                <a:ext cx="7847141" cy="4124764"/>
              </a:xfrm>
              <a:blipFill>
                <a:blip r:embed="rId3"/>
                <a:stretch>
                  <a:fillRect l="-466" t="-443"/>
                </a:stretch>
              </a:blipFill>
            </p:spPr>
            <p:txBody>
              <a:bodyPr/>
              <a:lstStyle/>
              <a:p>
                <a:r>
                  <a:rPr lang="es-PE">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dirty="0" err="1"/>
              <a:t>Búsqueda</a:t>
            </a:r>
            <a:r>
              <a:rPr lang="en-US" dirty="0"/>
              <a:t> de </a:t>
            </a:r>
            <a:r>
              <a:rPr lang="en-US" dirty="0" err="1"/>
              <a:t>imágenes</a:t>
            </a:r>
            <a:r>
              <a:rPr lang="en-US" dirty="0"/>
              <a:t>: </a:t>
            </a:r>
            <a:r>
              <a:rPr lang="en-US" altLang="es-PE" dirty="0"/>
              <a:t> </a:t>
            </a:r>
            <a:r>
              <a:rPr lang="en-US" altLang="es-PE" b="0" dirty="0" err="1"/>
              <a:t>distancia</a:t>
            </a:r>
            <a:endParaRPr lang="en-US" altLang="es-PE" dirty="0"/>
          </a:p>
        </p:txBody>
      </p:sp>
      <mc:AlternateContent xmlns:mc="http://schemas.openxmlformats.org/markup-compatibility/2006" xmlns:a14="http://schemas.microsoft.com/office/drawing/2010/main">
        <mc:Choice Requires="a14">
          <p:sp>
            <p:nvSpPr>
              <p:cNvPr id="20484" name="Rectangle 3"/>
              <p:cNvSpPr>
                <a:spLocks noGrp="1" noChangeArrowheads="1"/>
              </p:cNvSpPr>
              <p:nvPr>
                <p:ph type="body" idx="1"/>
              </p:nvPr>
            </p:nvSpPr>
            <p:spPr>
              <a:xfrm>
                <a:off x="311700" y="850007"/>
                <a:ext cx="8055815" cy="4124764"/>
              </a:xfrm>
            </p:spPr>
            <p:txBody>
              <a:bodyPr>
                <a:normAutofit lnSpcReduction="10000"/>
              </a:bodyPr>
              <a:lstStyle/>
              <a:p>
                <a:pPr eaLnBrk="1" hangingPunct="1">
                  <a:lnSpc>
                    <a:spcPct val="90000"/>
                  </a:lnSpc>
                </a:pPr>
                <a:r>
                  <a:rPr lang="en-US" b="1" dirty="0"/>
                  <a:t>Forma </a:t>
                </a:r>
                <a:r>
                  <a:rPr lang="en-US" b="1" dirty="0" err="1"/>
                  <a:t>Cuadrática</a:t>
                </a:r>
                <a:r>
                  <a:rPr lang="en-US" b="1" dirty="0"/>
                  <a:t>:</a:t>
                </a:r>
              </a:p>
              <a:p>
                <a:pPr lvl="1">
                  <a:lnSpc>
                    <a:spcPct val="90000"/>
                  </a:lnSpc>
                </a:pPr>
                <a:r>
                  <a:rPr lang="es-MX" sz="1800" dirty="0"/>
                  <a:t>Definición: sea A una matriz de similitud. Se cumple que:</a:t>
                </a:r>
              </a:p>
              <a:p>
                <a:pPr lvl="1">
                  <a:lnSpc>
                    <a:spcPct val="90000"/>
                  </a:lnSpc>
                </a:pPr>
                <a:endParaRPr lang="es-MX" sz="700" dirty="0"/>
              </a:p>
              <a:p>
                <a:pPr lvl="1">
                  <a:lnSpc>
                    <a:spcPct val="90000"/>
                  </a:lnSpc>
                </a:pPr>
                <a:endParaRPr lang="es-MX" sz="800" dirty="0"/>
              </a:p>
              <a:p>
                <a:pPr lvl="1">
                  <a:lnSpc>
                    <a:spcPct val="90000"/>
                  </a:lnSpc>
                </a:pPr>
                <a:r>
                  <a:rPr lang="es-MX" sz="1800" dirty="0"/>
                  <a:t>Los valor </a:t>
                </a:r>
                <a14:m>
                  <m:oMath xmlns:m="http://schemas.openxmlformats.org/officeDocument/2006/math">
                    <m:sSub>
                      <m:sSubPr>
                        <m:ctrlPr>
                          <a:rPr lang="es-MX" sz="1800" i="1" smtClean="0">
                            <a:latin typeface="Cambria Math" panose="02040503050406030204" pitchFamily="18" charset="0"/>
                          </a:rPr>
                        </m:ctrlPr>
                      </m:sSubPr>
                      <m:e>
                        <m:r>
                          <a:rPr lang="es-PE" sz="1800" b="0" i="1" smtClean="0">
                            <a:latin typeface="Cambria Math" panose="02040503050406030204" pitchFamily="18" charset="0"/>
                          </a:rPr>
                          <m:t>𝑎</m:t>
                        </m:r>
                      </m:e>
                      <m:sub>
                        <m:r>
                          <a:rPr lang="es-PE" sz="1800" b="0" i="1" smtClean="0">
                            <a:latin typeface="Cambria Math" panose="02040503050406030204" pitchFamily="18" charset="0"/>
                          </a:rPr>
                          <m:t>𝑖</m:t>
                        </m:r>
                        <m:r>
                          <a:rPr lang="es-PE" sz="1800" b="0" i="1" smtClean="0">
                            <a:latin typeface="Cambria Math" panose="02040503050406030204" pitchFamily="18" charset="0"/>
                          </a:rPr>
                          <m:t>,</m:t>
                        </m:r>
                        <m:r>
                          <a:rPr lang="es-PE" sz="1800" b="0" i="1" smtClean="0">
                            <a:latin typeface="Cambria Math" panose="02040503050406030204" pitchFamily="18" charset="0"/>
                          </a:rPr>
                          <m:t>𝑗</m:t>
                        </m:r>
                      </m:sub>
                    </m:sSub>
                  </m:oMath>
                </a14:m>
                <a:r>
                  <a:rPr lang="es-MX" sz="1800" i="1" dirty="0"/>
                  <a:t> </a:t>
                </a:r>
                <a:r>
                  <a:rPr lang="es-MX" sz="1800" dirty="0"/>
                  <a:t>de la matriz </a:t>
                </a:r>
                <a14:m>
                  <m:oMath xmlns:m="http://schemas.openxmlformats.org/officeDocument/2006/math">
                    <m:r>
                      <a:rPr lang="es-MX" sz="1800" i="1" dirty="0" smtClean="0">
                        <a:latin typeface="Cambria Math" panose="02040503050406030204" pitchFamily="18" charset="0"/>
                      </a:rPr>
                      <m:t>𝐴</m:t>
                    </m:r>
                  </m:oMath>
                </a14:m>
                <a:r>
                  <a:rPr lang="es-MX" sz="1800" i="1" dirty="0"/>
                  <a:t> </a:t>
                </a:r>
                <a:r>
                  <a:rPr lang="es-MX" sz="1800" dirty="0"/>
                  <a:t>describen la similitud entre las dimensiones </a:t>
                </a:r>
                <a14:m>
                  <m:oMath xmlns:m="http://schemas.openxmlformats.org/officeDocument/2006/math">
                    <m:r>
                      <a:rPr lang="es-MX" sz="1800" i="1" dirty="0" smtClean="0">
                        <a:latin typeface="Cambria Math" panose="02040503050406030204" pitchFamily="18" charset="0"/>
                      </a:rPr>
                      <m:t>𝑖</m:t>
                    </m:r>
                  </m:oMath>
                </a14:m>
                <a:r>
                  <a:rPr lang="es-MX" sz="1800" i="1" dirty="0"/>
                  <a:t> </a:t>
                </a:r>
                <a:r>
                  <a:rPr lang="es-MX" sz="1800" dirty="0"/>
                  <a:t>y </a:t>
                </a:r>
                <a14:m>
                  <m:oMath xmlns:m="http://schemas.openxmlformats.org/officeDocument/2006/math">
                    <m:r>
                      <a:rPr lang="es-MX" sz="1800" i="1" dirty="0" smtClean="0">
                        <a:latin typeface="Cambria Math" panose="02040503050406030204" pitchFamily="18" charset="0"/>
                      </a:rPr>
                      <m:t>𝑗</m:t>
                    </m:r>
                  </m:oMath>
                </a14:m>
                <a:r>
                  <a:rPr lang="es-MX" sz="1800" i="1" dirty="0"/>
                  <a:t> </a:t>
                </a:r>
                <a:r>
                  <a:rPr lang="es-MX" sz="1800" dirty="0"/>
                  <a:t>de los vectores (</a:t>
                </a:r>
                <a:r>
                  <a:rPr lang="es-MX" sz="1800" dirty="0" err="1"/>
                  <a:t>bins</a:t>
                </a:r>
                <a:r>
                  <a:rPr lang="es-MX" sz="1800" dirty="0"/>
                  <a:t> </a:t>
                </a:r>
                <a14:m>
                  <m:oMath xmlns:m="http://schemas.openxmlformats.org/officeDocument/2006/math">
                    <m:r>
                      <a:rPr lang="es-MX" sz="1800" i="1" dirty="0" smtClean="0">
                        <a:latin typeface="Cambria Math" panose="02040503050406030204" pitchFamily="18" charset="0"/>
                      </a:rPr>
                      <m:t>𝑖</m:t>
                    </m:r>
                  </m:oMath>
                </a14:m>
                <a:r>
                  <a:rPr lang="es-MX" sz="1800" i="1" dirty="0"/>
                  <a:t> </a:t>
                </a:r>
                <a:r>
                  <a:rPr lang="es-MX" sz="1800" dirty="0"/>
                  <a:t>y </a:t>
                </a:r>
                <a14:m>
                  <m:oMath xmlns:m="http://schemas.openxmlformats.org/officeDocument/2006/math">
                    <m:r>
                      <a:rPr lang="es-MX" sz="1800" i="1" dirty="0" smtClean="0">
                        <a:latin typeface="Cambria Math" panose="02040503050406030204" pitchFamily="18" charset="0"/>
                      </a:rPr>
                      <m:t>𝑗</m:t>
                    </m:r>
                  </m:oMath>
                </a14:m>
                <a:r>
                  <a:rPr lang="es-MX" sz="1800" i="1" dirty="0"/>
                  <a:t> </a:t>
                </a:r>
                <a:r>
                  <a:rPr lang="es-MX" sz="1800" dirty="0"/>
                  <a:t>del histograma).</a:t>
                </a:r>
              </a:p>
              <a:p>
                <a:pPr lvl="1">
                  <a:lnSpc>
                    <a:spcPct val="90000"/>
                  </a:lnSpc>
                </a:pPr>
                <a:r>
                  <a:rPr lang="es-MX" sz="1800" dirty="0"/>
                  <a:t>Para el ejemplo, dada la matriz se </a:t>
                </a:r>
              </a:p>
              <a:p>
                <a:pPr marL="596900" lvl="1" indent="0">
                  <a:lnSpc>
                    <a:spcPct val="90000"/>
                  </a:lnSpc>
                  <a:buNone/>
                </a:pPr>
                <a:r>
                  <a:rPr lang="es-MX" sz="1800" dirty="0"/>
                  <a:t>	obtienen las distancias:</a:t>
                </a:r>
                <a:br>
                  <a:rPr lang="es-MX" dirty="0"/>
                </a:br>
                <a:br>
                  <a:rPr lang="es-MX" sz="1800" dirty="0"/>
                </a:br>
                <a:br>
                  <a:rPr lang="es-MX" sz="1800" dirty="0"/>
                </a:br>
                <a:br>
                  <a:rPr lang="en-US" sz="1800" b="1" dirty="0"/>
                </a:br>
                <a:endParaRPr lang="en-US" altLang="es-PE" sz="2000" b="1" dirty="0"/>
              </a:p>
            </p:txBody>
          </p:sp>
        </mc:Choice>
        <mc:Fallback xmlns="">
          <p:sp>
            <p:nvSpPr>
              <p:cNvPr id="20484" name="Rectangle 3"/>
              <p:cNvSpPr>
                <a:spLocks noGrp="1" noRot="1" noChangeAspect="1" noMove="1" noResize="1" noEditPoints="1" noAdjustHandles="1" noChangeArrowheads="1" noChangeShapeType="1" noTextEdit="1"/>
              </p:cNvSpPr>
              <p:nvPr>
                <p:ph type="body" idx="1"/>
              </p:nvPr>
            </p:nvSpPr>
            <p:spPr>
              <a:xfrm>
                <a:off x="311700" y="850007"/>
                <a:ext cx="8055815" cy="4124764"/>
              </a:xfrm>
              <a:blipFill>
                <a:blip r:embed="rId3"/>
                <a:stretch>
                  <a:fillRect l="-454" t="-1034" r="-908"/>
                </a:stretch>
              </a:blipFill>
            </p:spPr>
            <p:txBody>
              <a:bodyPr/>
              <a:lstStyle/>
              <a:p>
                <a:r>
                  <a:rPr lang="es-PE">
                    <a:noFill/>
                  </a:rPr>
                  <a:t> </a:t>
                </a:r>
              </a:p>
            </p:txBody>
          </p:sp>
        </mc:Fallback>
      </mc:AlternateContent>
      <p:pic>
        <p:nvPicPr>
          <p:cNvPr id="2" name="Imagen 1"/>
          <p:cNvPicPr>
            <a:picLocks noChangeAspect="1"/>
          </p:cNvPicPr>
          <p:nvPr/>
        </p:nvPicPr>
        <p:blipFill>
          <a:blip r:embed="rId4"/>
          <a:stretch>
            <a:fillRect/>
          </a:stretch>
        </p:blipFill>
        <p:spPr>
          <a:xfrm>
            <a:off x="1003583" y="1768095"/>
            <a:ext cx="7677852" cy="415019"/>
          </a:xfrm>
          <a:prstGeom prst="rect">
            <a:avLst/>
          </a:prstGeom>
        </p:spPr>
      </p:pic>
      <p:pic>
        <p:nvPicPr>
          <p:cNvPr id="3" name="Imagen 2"/>
          <p:cNvPicPr>
            <a:picLocks noChangeAspect="1"/>
          </p:cNvPicPr>
          <p:nvPr/>
        </p:nvPicPr>
        <p:blipFill>
          <a:blip r:embed="rId5"/>
          <a:stretch>
            <a:fillRect/>
          </a:stretch>
        </p:blipFill>
        <p:spPr>
          <a:xfrm>
            <a:off x="5166362" y="3103197"/>
            <a:ext cx="2714894" cy="1183229"/>
          </a:xfrm>
          <a:prstGeom prst="rect">
            <a:avLst/>
          </a:prstGeom>
        </p:spPr>
      </p:pic>
      <p:pic>
        <p:nvPicPr>
          <p:cNvPr id="4" name="Imagen 3"/>
          <p:cNvPicPr>
            <a:picLocks noChangeAspect="1"/>
          </p:cNvPicPr>
          <p:nvPr/>
        </p:nvPicPr>
        <p:blipFill>
          <a:blip r:embed="rId6"/>
          <a:stretch>
            <a:fillRect/>
          </a:stretch>
        </p:blipFill>
        <p:spPr>
          <a:xfrm>
            <a:off x="1092173" y="4465758"/>
            <a:ext cx="7275342" cy="28993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dirty="0" err="1"/>
              <a:t>Búsqueda</a:t>
            </a:r>
            <a:r>
              <a:rPr lang="en-US" dirty="0"/>
              <a:t> de </a:t>
            </a:r>
            <a:r>
              <a:rPr lang="en-US" dirty="0" err="1"/>
              <a:t>imágenes</a:t>
            </a:r>
            <a:r>
              <a:rPr lang="en-US" dirty="0"/>
              <a:t>: </a:t>
            </a:r>
            <a:r>
              <a:rPr lang="en-US" altLang="es-PE" dirty="0"/>
              <a:t> </a:t>
            </a:r>
            <a:r>
              <a:rPr lang="en-US" altLang="es-PE" b="0" dirty="0" err="1"/>
              <a:t>distancia</a:t>
            </a:r>
            <a:endParaRPr lang="en-US" altLang="es-PE" dirty="0"/>
          </a:p>
        </p:txBody>
      </p:sp>
      <mc:AlternateContent xmlns:mc="http://schemas.openxmlformats.org/markup-compatibility/2006" xmlns:a14="http://schemas.microsoft.com/office/drawing/2010/main">
        <mc:Choice Requires="a14">
          <p:sp>
            <p:nvSpPr>
              <p:cNvPr id="20484" name="Rectangle 3"/>
              <p:cNvSpPr>
                <a:spLocks noGrp="1" noChangeArrowheads="1"/>
              </p:cNvSpPr>
              <p:nvPr>
                <p:ph type="body" idx="1"/>
              </p:nvPr>
            </p:nvSpPr>
            <p:spPr>
              <a:xfrm>
                <a:off x="311700" y="850007"/>
                <a:ext cx="8603700" cy="4124764"/>
              </a:xfrm>
            </p:spPr>
            <p:txBody>
              <a:bodyPr>
                <a:normAutofit lnSpcReduction="10000"/>
              </a:bodyPr>
              <a:lstStyle/>
              <a:p>
                <a:pPr eaLnBrk="1" hangingPunct="1">
                  <a:lnSpc>
                    <a:spcPct val="90000"/>
                  </a:lnSpc>
                </a:pPr>
                <a:r>
                  <a:rPr lang="en-US" b="1" dirty="0"/>
                  <a:t>Forma </a:t>
                </a:r>
                <a:r>
                  <a:rPr lang="en-US" b="1" dirty="0" err="1"/>
                  <a:t>Cuadrática</a:t>
                </a:r>
                <a:r>
                  <a:rPr lang="en-US" b="1" dirty="0"/>
                  <a:t>:</a:t>
                </a:r>
              </a:p>
              <a:p>
                <a:pPr lvl="1">
                  <a:lnSpc>
                    <a:spcPct val="90000"/>
                  </a:lnSpc>
                </a:pPr>
                <a:r>
                  <a:rPr lang="es-MX" sz="1800" dirty="0"/>
                  <a:t>Ejemplos de matrices de similitud:</a:t>
                </a:r>
                <a:endParaRPr lang="es-PE" sz="1800" i="1" dirty="0">
                  <a:latin typeface="Cambria Math" panose="02040503050406030204" pitchFamily="18" charset="0"/>
                </a:endParaRPr>
              </a:p>
              <a:p>
                <a:pPr lvl="1">
                  <a:lnSpc>
                    <a:spcPct val="90000"/>
                  </a:lnSpc>
                </a:pPr>
                <a:endParaRPr lang="es-PE" sz="1800" i="1" dirty="0">
                  <a:latin typeface="Cambria Math" panose="02040503050406030204" pitchFamily="18" charset="0"/>
                </a:endParaRPr>
              </a:p>
              <a:p>
                <a:pPr lvl="1">
                  <a:lnSpc>
                    <a:spcPct val="90000"/>
                  </a:lnSpc>
                </a:pPr>
                <a:endParaRPr lang="es-PE" sz="1800" i="1" dirty="0">
                  <a:latin typeface="Cambria Math" panose="02040503050406030204" pitchFamily="18" charset="0"/>
                </a:endParaRPr>
              </a:p>
              <a:p>
                <a:pPr lvl="1">
                  <a:lnSpc>
                    <a:spcPct val="90000"/>
                  </a:lnSpc>
                </a:pPr>
                <a:endParaRPr lang="es-PE" sz="1800" i="1" dirty="0">
                  <a:latin typeface="Cambria Math" panose="02040503050406030204" pitchFamily="18" charset="0"/>
                </a:endParaRPr>
              </a:p>
              <a:p>
                <a:pPr lvl="1">
                  <a:lnSpc>
                    <a:spcPct val="90000"/>
                  </a:lnSpc>
                </a:pPr>
                <a:endParaRPr lang="es-PE" sz="1800" i="1" dirty="0">
                  <a:latin typeface="Cambria Math" panose="02040503050406030204" pitchFamily="18" charset="0"/>
                </a:endParaRPr>
              </a:p>
              <a:p>
                <a:pPr lvl="1">
                  <a:lnSpc>
                    <a:spcPct val="90000"/>
                  </a:lnSpc>
                </a:pPr>
                <a:endParaRPr lang="es-PE" sz="1800" i="1" dirty="0">
                  <a:latin typeface="Cambria Math" panose="02040503050406030204" pitchFamily="18" charset="0"/>
                </a:endParaRPr>
              </a:p>
              <a:p>
                <a:pPr lvl="1">
                  <a:lnSpc>
                    <a:spcPct val="90000"/>
                  </a:lnSpc>
                </a:pPr>
                <a14:m>
                  <m:oMath xmlns:m="http://schemas.openxmlformats.org/officeDocument/2006/math">
                    <m:sSub>
                      <m:sSubPr>
                        <m:ctrlPr>
                          <a:rPr lang="es-MX" sz="1800" i="1">
                            <a:latin typeface="Cambria Math" panose="02040503050406030204" pitchFamily="18" charset="0"/>
                          </a:rPr>
                        </m:ctrlPr>
                      </m:sSubPr>
                      <m:e>
                        <m:r>
                          <a:rPr lang="es-PE" sz="1800" i="1">
                            <a:latin typeface="Cambria Math" panose="02040503050406030204" pitchFamily="18" charset="0"/>
                          </a:rPr>
                          <m:t>𝑑</m:t>
                        </m:r>
                      </m:e>
                      <m:sub>
                        <m:r>
                          <a:rPr lang="es-PE" sz="1800" i="1">
                            <a:latin typeface="Cambria Math" panose="02040503050406030204" pitchFamily="18" charset="0"/>
                          </a:rPr>
                          <m:t>𝑖</m:t>
                        </m:r>
                        <m:r>
                          <a:rPr lang="es-PE" sz="1800" i="1">
                            <a:latin typeface="Cambria Math" panose="02040503050406030204" pitchFamily="18" charset="0"/>
                          </a:rPr>
                          <m:t>,</m:t>
                        </m:r>
                        <m:r>
                          <a:rPr lang="es-PE" sz="1800" i="1">
                            <a:latin typeface="Cambria Math" panose="02040503050406030204" pitchFamily="18" charset="0"/>
                          </a:rPr>
                          <m:t>𝑗</m:t>
                        </m:r>
                      </m:sub>
                    </m:sSub>
                  </m:oMath>
                </a14:m>
                <a:r>
                  <a:rPr lang="es-MX" sz="1800" dirty="0"/>
                  <a:t> es la distancia entre colores </a:t>
                </a:r>
                <a:r>
                  <a:rPr lang="es-MX" sz="1800" i="1" dirty="0"/>
                  <a:t>i </a:t>
                </a:r>
                <a:r>
                  <a:rPr lang="es-MX" sz="1800" dirty="0"/>
                  <a:t>y </a:t>
                </a:r>
                <a:r>
                  <a:rPr lang="es-MX" sz="1800" i="1" dirty="0"/>
                  <a:t>j</a:t>
                </a:r>
                <a:r>
                  <a:rPr lang="es-MX" sz="1800" dirty="0"/>
                  <a:t>. </a:t>
                </a:r>
                <a:br>
                  <a:rPr lang="es-MX" sz="1800" dirty="0"/>
                </a:br>
                <a:br>
                  <a:rPr lang="en-US" sz="1800" b="1" dirty="0"/>
                </a:br>
                <a:endParaRPr lang="en-US" altLang="es-PE" sz="2000" b="1" dirty="0"/>
              </a:p>
            </p:txBody>
          </p:sp>
        </mc:Choice>
        <mc:Fallback xmlns="">
          <p:sp>
            <p:nvSpPr>
              <p:cNvPr id="20484" name="Rectangle 3"/>
              <p:cNvSpPr>
                <a:spLocks noGrp="1" noRot="1" noChangeAspect="1" noMove="1" noResize="1" noEditPoints="1" noAdjustHandles="1" noChangeArrowheads="1" noChangeShapeType="1" noTextEdit="1"/>
              </p:cNvSpPr>
              <p:nvPr>
                <p:ph type="body" idx="1"/>
              </p:nvPr>
            </p:nvSpPr>
            <p:spPr>
              <a:xfrm>
                <a:off x="311700" y="850007"/>
                <a:ext cx="8603700" cy="4124764"/>
              </a:xfrm>
              <a:blipFill>
                <a:blip r:embed="rId3"/>
                <a:stretch>
                  <a:fillRect l="-425" t="-1034"/>
                </a:stretch>
              </a:blipFill>
            </p:spPr>
            <p:txBody>
              <a:bodyPr/>
              <a:lstStyle/>
              <a:p>
                <a:r>
                  <a:rPr lang="es-PE">
                    <a:noFill/>
                  </a:rPr>
                  <a:t> </a:t>
                </a:r>
              </a:p>
            </p:txBody>
          </p:sp>
        </mc:Fallback>
      </mc:AlternateContent>
      <p:pic>
        <p:nvPicPr>
          <p:cNvPr id="6" name="Imagen 5"/>
          <p:cNvPicPr>
            <a:picLocks noChangeAspect="1"/>
          </p:cNvPicPr>
          <p:nvPr/>
        </p:nvPicPr>
        <p:blipFill>
          <a:blip r:embed="rId4">
            <a:grayscl/>
            <a:extLst>
              <a:ext uri="{BEBA8EAE-BF5A-486C-A8C5-ECC9F3942E4B}">
                <a14:imgProps xmlns:a14="http://schemas.microsoft.com/office/drawing/2010/main">
                  <a14:imgLayer r:embed="rId5">
                    <a14:imgEffect>
                      <a14:colorTemperature colorTemp="11200"/>
                    </a14:imgEffect>
                    <a14:imgEffect>
                      <a14:saturation sat="200000"/>
                    </a14:imgEffect>
                  </a14:imgLayer>
                </a14:imgProps>
              </a:ext>
            </a:extLst>
          </a:blip>
          <a:stretch>
            <a:fillRect/>
          </a:stretch>
        </p:blipFill>
        <p:spPr>
          <a:xfrm>
            <a:off x="2276400" y="1751239"/>
            <a:ext cx="4591050" cy="20764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dirty="0" err="1"/>
              <a:t>Búsqueda</a:t>
            </a:r>
            <a:r>
              <a:rPr lang="en-US" dirty="0"/>
              <a:t> de </a:t>
            </a:r>
            <a:r>
              <a:rPr lang="en-US" dirty="0" err="1"/>
              <a:t>imágenes</a:t>
            </a:r>
            <a:r>
              <a:rPr lang="en-US" dirty="0"/>
              <a:t>: </a:t>
            </a:r>
            <a:r>
              <a:rPr lang="en-US" altLang="es-PE" dirty="0"/>
              <a:t> </a:t>
            </a:r>
            <a:r>
              <a:rPr lang="en-US" altLang="es-PE" b="0" dirty="0" err="1"/>
              <a:t>distancia</a:t>
            </a:r>
            <a:endParaRPr lang="en-US" altLang="es-PE" dirty="0"/>
          </a:p>
        </p:txBody>
      </p:sp>
      <p:sp>
        <p:nvSpPr>
          <p:cNvPr id="20484" name="Rectangle 3"/>
          <p:cNvSpPr>
            <a:spLocks noGrp="1" noChangeArrowheads="1"/>
          </p:cNvSpPr>
          <p:nvPr>
            <p:ph type="body" idx="1"/>
          </p:nvPr>
        </p:nvSpPr>
        <p:spPr>
          <a:xfrm>
            <a:off x="311700" y="850006"/>
            <a:ext cx="7761642" cy="4213917"/>
          </a:xfrm>
        </p:spPr>
        <p:txBody>
          <a:bodyPr/>
          <a:lstStyle/>
          <a:p>
            <a:pPr eaLnBrk="1" hangingPunct="1">
              <a:lnSpc>
                <a:spcPct val="90000"/>
              </a:lnSpc>
            </a:pPr>
            <a:r>
              <a:rPr lang="en-US" b="1" dirty="0"/>
              <a:t>Forma </a:t>
            </a:r>
            <a:r>
              <a:rPr lang="en-US" b="1" dirty="0" err="1"/>
              <a:t>Cuadrática</a:t>
            </a:r>
            <a:r>
              <a:rPr lang="en-US" b="1" dirty="0"/>
              <a:t>:</a:t>
            </a:r>
          </a:p>
          <a:p>
            <a:pPr lvl="1">
              <a:lnSpc>
                <a:spcPct val="90000"/>
              </a:lnSpc>
            </a:pPr>
            <a:r>
              <a:rPr lang="en-US" sz="2000" dirty="0" err="1"/>
              <a:t>Adaptabilidad</a:t>
            </a:r>
            <a:r>
              <a:rPr lang="en-US" sz="2000" dirty="0"/>
              <a:t> para el Usuario</a:t>
            </a:r>
          </a:p>
          <a:p>
            <a:pPr lvl="2">
              <a:lnSpc>
                <a:spcPct val="90000"/>
              </a:lnSpc>
            </a:pPr>
            <a:r>
              <a:rPr lang="es-MX" sz="2000" dirty="0"/>
              <a:t>Similitud es inherentemente subjetiva</a:t>
            </a:r>
          </a:p>
          <a:p>
            <a:pPr lvl="2">
              <a:lnSpc>
                <a:spcPct val="90000"/>
              </a:lnSpc>
            </a:pPr>
            <a:r>
              <a:rPr lang="es-MX" sz="2000" dirty="0"/>
              <a:t>Es posible que un usuario no esté satisfecho con la matriz de similitud </a:t>
            </a:r>
            <a:r>
              <a:rPr lang="es-MX" sz="2000" i="1" dirty="0"/>
              <a:t>A </a:t>
            </a:r>
            <a:r>
              <a:rPr lang="es-MX" sz="2000" dirty="0"/>
              <a:t>utilizada</a:t>
            </a:r>
          </a:p>
          <a:p>
            <a:pPr lvl="2">
              <a:lnSpc>
                <a:spcPct val="90000"/>
              </a:lnSpc>
            </a:pPr>
            <a:r>
              <a:rPr lang="es-MX" sz="2000" dirty="0"/>
              <a:t>Construir de nuevo un índice al cambiar </a:t>
            </a:r>
            <a:r>
              <a:rPr lang="es-MX" sz="2000" i="1" dirty="0"/>
              <a:t>A </a:t>
            </a:r>
            <a:r>
              <a:rPr lang="es-MX" sz="2000" dirty="0"/>
              <a:t>puede ser muy costoso</a:t>
            </a:r>
          </a:p>
          <a:p>
            <a:pPr lvl="2">
              <a:lnSpc>
                <a:spcPct val="90000"/>
              </a:lnSpc>
            </a:pPr>
            <a:r>
              <a:rPr lang="es-MX" sz="2000" dirty="0"/>
              <a:t>Se desearía tener una técnica más flexible, que permitiera modificar </a:t>
            </a:r>
            <a:r>
              <a:rPr lang="es-MX" sz="2000" i="1" dirty="0"/>
              <a:t>A </a:t>
            </a:r>
            <a:r>
              <a:rPr lang="es-MX" sz="2000" dirty="0"/>
              <a:t>al momento de realizar una consulta</a:t>
            </a:r>
            <a:br>
              <a:rPr lang="es-MX" sz="2000" dirty="0"/>
            </a:br>
            <a:endParaRPr lang="es-PE" sz="2000" b="1" dirty="0"/>
          </a:p>
          <a:p>
            <a:pPr lvl="1">
              <a:lnSpc>
                <a:spcPct val="90000"/>
              </a:lnSpc>
            </a:pPr>
            <a:endParaRPr lang="en-US"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6" name="Picture 6" descr="Resultado de imagen para 3D objects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6573" y="3226225"/>
            <a:ext cx="2259990" cy="18305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pPr>
              <a:defRPr/>
            </a:pPr>
            <a:r>
              <a:rPr lang="es-PE" dirty="0"/>
              <a:t>Base de Datos Multimedia: </a:t>
            </a:r>
            <a:r>
              <a:rPr lang="en-US" dirty="0" err="1"/>
              <a:t>Áreas</a:t>
            </a:r>
            <a:r>
              <a:rPr lang="en-US" dirty="0"/>
              <a:t> de </a:t>
            </a:r>
            <a:r>
              <a:rPr lang="en-US" dirty="0" err="1"/>
              <a:t>Aplicación</a:t>
            </a:r>
            <a:r>
              <a:rPr lang="en-US" dirty="0"/>
              <a:t> </a:t>
            </a:r>
          </a:p>
        </p:txBody>
      </p:sp>
      <p:sp>
        <p:nvSpPr>
          <p:cNvPr id="10245" name="Content Placeholder 4"/>
          <p:cNvSpPr>
            <a:spLocks noGrp="1"/>
          </p:cNvSpPr>
          <p:nvPr>
            <p:ph type="body" idx="1"/>
          </p:nvPr>
        </p:nvSpPr>
        <p:spPr>
          <a:xfrm>
            <a:off x="311700" y="789650"/>
            <a:ext cx="8520600" cy="3779375"/>
          </a:xfrm>
        </p:spPr>
        <p:txBody>
          <a:bodyPr>
            <a:normAutofit fontScale="92500" lnSpcReduction="10000"/>
          </a:bodyPr>
          <a:lstStyle/>
          <a:p>
            <a:pPr eaLnBrk="1" hangingPunct="1">
              <a:lnSpc>
                <a:spcPct val="150000"/>
              </a:lnSpc>
            </a:pPr>
            <a:r>
              <a:rPr lang="en-US" altLang="es-PE" sz="2000" dirty="0"/>
              <a:t>Digital Libraries</a:t>
            </a:r>
          </a:p>
          <a:p>
            <a:pPr eaLnBrk="1" hangingPunct="1">
              <a:lnSpc>
                <a:spcPct val="150000"/>
              </a:lnSpc>
            </a:pPr>
            <a:r>
              <a:rPr lang="en-US" altLang="es-PE" sz="2000" dirty="0"/>
              <a:t>News-on-Demand</a:t>
            </a:r>
          </a:p>
          <a:p>
            <a:pPr eaLnBrk="1" hangingPunct="1">
              <a:lnSpc>
                <a:spcPct val="150000"/>
              </a:lnSpc>
            </a:pPr>
            <a:r>
              <a:rPr lang="en-US" altLang="es-PE" sz="2000" dirty="0"/>
              <a:t>Video-on-Demand</a:t>
            </a:r>
          </a:p>
          <a:p>
            <a:pPr eaLnBrk="1" hangingPunct="1">
              <a:lnSpc>
                <a:spcPct val="150000"/>
              </a:lnSpc>
            </a:pPr>
            <a:r>
              <a:rPr lang="en-US" altLang="es-PE" sz="2000" dirty="0"/>
              <a:t>Music database</a:t>
            </a:r>
          </a:p>
          <a:p>
            <a:pPr eaLnBrk="1" hangingPunct="1">
              <a:lnSpc>
                <a:spcPct val="150000"/>
              </a:lnSpc>
            </a:pPr>
            <a:r>
              <a:rPr lang="en-US" altLang="es-PE" sz="2000" dirty="0"/>
              <a:t>Geographic Information Systems (GIS)</a:t>
            </a:r>
          </a:p>
          <a:p>
            <a:pPr eaLnBrk="1" hangingPunct="1">
              <a:lnSpc>
                <a:spcPct val="150000"/>
              </a:lnSpc>
            </a:pPr>
            <a:r>
              <a:rPr lang="en-US" altLang="es-PE" sz="2000" dirty="0"/>
              <a:t>Telemedicine</a:t>
            </a:r>
          </a:p>
          <a:p>
            <a:pPr eaLnBrk="1" hangingPunct="1">
              <a:lnSpc>
                <a:spcPct val="150000"/>
              </a:lnSpc>
            </a:pPr>
            <a:r>
              <a:rPr lang="en-US" altLang="es-PE" sz="2000" dirty="0"/>
              <a:t>Biometry</a:t>
            </a:r>
          </a:p>
          <a:p>
            <a:pPr eaLnBrk="1" hangingPunct="1">
              <a:lnSpc>
                <a:spcPct val="150000"/>
              </a:lnSpc>
            </a:pPr>
            <a:r>
              <a:rPr lang="en-US" altLang="es-PE" sz="2000" dirty="0"/>
              <a:t>Manufacturing Industries </a:t>
            </a:r>
          </a:p>
          <a:p>
            <a:pPr eaLnBrk="1" hangingPunct="1"/>
            <a:r>
              <a:rPr lang="en-US" altLang="es-PE" sz="2000" dirty="0"/>
              <a:t>Etc…</a:t>
            </a:r>
          </a:p>
          <a:p>
            <a:pPr eaLnBrk="1" hangingPunct="1"/>
            <a:endParaRPr lang="en-US" altLang="es-PE" sz="2000" dirty="0"/>
          </a:p>
        </p:txBody>
      </p:sp>
      <p:pic>
        <p:nvPicPr>
          <p:cNvPr id="40962" name="Picture 2" descr="Resultado de imagen para video on deman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7282" y="668255"/>
            <a:ext cx="2433174" cy="158460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4"/>
          <a:stretch>
            <a:fillRect/>
          </a:stretch>
        </p:blipFill>
        <p:spPr>
          <a:xfrm>
            <a:off x="4899864" y="1890908"/>
            <a:ext cx="2245772" cy="1499345"/>
          </a:xfrm>
          <a:prstGeom prst="rect">
            <a:avLst/>
          </a:prstGeom>
        </p:spPr>
      </p:pic>
      <p:pic>
        <p:nvPicPr>
          <p:cNvPr id="5" name="Imagen 4"/>
          <p:cNvPicPr>
            <a:picLocks noChangeAspect="1"/>
          </p:cNvPicPr>
          <p:nvPr/>
        </p:nvPicPr>
        <p:blipFill>
          <a:blip r:embed="rId5"/>
          <a:stretch>
            <a:fillRect/>
          </a:stretch>
        </p:blipFill>
        <p:spPr>
          <a:xfrm>
            <a:off x="5709272" y="668255"/>
            <a:ext cx="2504767" cy="1582133"/>
          </a:xfrm>
          <a:prstGeom prst="rect">
            <a:avLst/>
          </a:prstGeom>
        </p:spPr>
      </p:pic>
      <p:pic>
        <p:nvPicPr>
          <p:cNvPr id="3" name="Imagen 2"/>
          <p:cNvPicPr>
            <a:picLocks noChangeAspect="1"/>
          </p:cNvPicPr>
          <p:nvPr/>
        </p:nvPicPr>
        <p:blipFill rotWithShape="1">
          <a:blip r:embed="rId6"/>
          <a:srcRect t="12775"/>
          <a:stretch/>
        </p:blipFill>
        <p:spPr>
          <a:xfrm>
            <a:off x="3531831" y="3371199"/>
            <a:ext cx="2177441" cy="1685618"/>
          </a:xfrm>
          <a:prstGeom prst="rect">
            <a:avLst/>
          </a:prstGeom>
        </p:spPr>
      </p:pic>
    </p:spTree>
    <p:extLst>
      <p:ext uri="{BB962C8B-B14F-4D97-AF65-F5344CB8AC3E}">
        <p14:creationId xmlns:p14="http://schemas.microsoft.com/office/powerpoint/2010/main" val="30532226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normAutofit fontScale="90000"/>
          </a:bodyPr>
          <a:lstStyle/>
          <a:p>
            <a:pPr eaLnBrk="1" hangingPunct="1"/>
            <a:r>
              <a:rPr lang="en-US" dirty="0" err="1"/>
              <a:t>Búsqueda</a:t>
            </a:r>
            <a:r>
              <a:rPr lang="en-US" dirty="0"/>
              <a:t> de </a:t>
            </a:r>
            <a:r>
              <a:rPr lang="en-US" dirty="0" err="1"/>
              <a:t>imágenes</a:t>
            </a:r>
            <a:r>
              <a:rPr lang="en-US" dirty="0"/>
              <a:t>: </a:t>
            </a:r>
            <a:r>
              <a:rPr lang="en-US" altLang="es-PE" dirty="0"/>
              <a:t> </a:t>
            </a:r>
            <a:r>
              <a:rPr lang="en-US" altLang="es-PE" b="0" dirty="0" err="1"/>
              <a:t>aplicación</a:t>
            </a:r>
            <a:r>
              <a:rPr lang="en-US" altLang="es-PE" b="0" dirty="0"/>
              <a:t> </a:t>
            </a:r>
            <a:r>
              <a:rPr lang="en-US" altLang="es-PE" b="0" dirty="0" err="1"/>
              <a:t>en</a:t>
            </a:r>
            <a:r>
              <a:rPr lang="en-US" altLang="es-PE" b="0" dirty="0"/>
              <a:t> </a:t>
            </a:r>
            <a:r>
              <a:rPr lang="en-US" altLang="es-PE" b="0" dirty="0" err="1"/>
              <a:t>detección</a:t>
            </a:r>
            <a:r>
              <a:rPr lang="en-US" altLang="es-PE" b="0" dirty="0"/>
              <a:t> de </a:t>
            </a:r>
            <a:r>
              <a:rPr lang="en-US" altLang="es-PE" b="0" dirty="0" err="1"/>
              <a:t>rostros</a:t>
            </a:r>
            <a:endParaRPr lang="en-US" altLang="es-PE" dirty="0"/>
          </a:p>
        </p:txBody>
      </p:sp>
      <p:sp>
        <p:nvSpPr>
          <p:cNvPr id="5" name="Rectangle 3"/>
          <p:cNvSpPr>
            <a:spLocks noGrp="1" noChangeArrowheads="1"/>
          </p:cNvSpPr>
          <p:nvPr>
            <p:ph type="body" idx="1"/>
          </p:nvPr>
        </p:nvSpPr>
        <p:spPr>
          <a:xfrm>
            <a:off x="468313" y="734401"/>
            <a:ext cx="4630737" cy="2116800"/>
          </a:xfrm>
        </p:spPr>
        <p:txBody>
          <a:bodyPr/>
          <a:lstStyle/>
          <a:p>
            <a:pPr eaLnBrk="1" hangingPunct="1">
              <a:lnSpc>
                <a:spcPct val="100000"/>
              </a:lnSpc>
              <a:spcBef>
                <a:spcPts val="600"/>
              </a:spcBef>
            </a:pPr>
            <a:r>
              <a:rPr lang="en-US" altLang="es-PE" sz="1400" dirty="0" err="1"/>
              <a:t>Detección</a:t>
            </a:r>
            <a:r>
              <a:rPr lang="en-US" altLang="es-PE" sz="1400" dirty="0"/>
              <a:t> de rostro</a:t>
            </a:r>
          </a:p>
          <a:p>
            <a:pPr lvl="1">
              <a:lnSpc>
                <a:spcPct val="100000"/>
              </a:lnSpc>
              <a:spcBef>
                <a:spcPts val="600"/>
              </a:spcBef>
            </a:pPr>
            <a:r>
              <a:rPr lang="es-PE" altLang="es-PE" sz="1050" dirty="0"/>
              <a:t>Encontrar rostros en imágenes.</a:t>
            </a:r>
          </a:p>
          <a:p>
            <a:pPr lvl="1">
              <a:lnSpc>
                <a:spcPct val="100000"/>
              </a:lnSpc>
              <a:spcBef>
                <a:spcPts val="600"/>
              </a:spcBef>
            </a:pPr>
            <a:r>
              <a:rPr lang="es-PE" altLang="es-PE" sz="1050" dirty="0"/>
              <a:t>Buscar todas las imágenes con rostros.</a:t>
            </a:r>
          </a:p>
          <a:p>
            <a:pPr lvl="1">
              <a:lnSpc>
                <a:spcPct val="100000"/>
              </a:lnSpc>
              <a:spcBef>
                <a:spcPts val="600"/>
              </a:spcBef>
            </a:pPr>
            <a:r>
              <a:rPr lang="es-PE" altLang="es-PE" sz="1050" dirty="0" err="1"/>
              <a:t>Ej</a:t>
            </a:r>
            <a:r>
              <a:rPr lang="es-PE" altLang="es-PE" sz="1050" dirty="0"/>
              <a:t>:  Búsqueda avanzada de Google para imágenes con rostros.</a:t>
            </a:r>
          </a:p>
          <a:p>
            <a:pPr lvl="1">
              <a:lnSpc>
                <a:spcPct val="100000"/>
              </a:lnSpc>
              <a:spcBef>
                <a:spcPts val="600"/>
              </a:spcBef>
            </a:pPr>
            <a:r>
              <a:rPr lang="es-PE" altLang="es-PE" sz="1050" dirty="0"/>
              <a:t>Detectar similitud de rostros</a:t>
            </a:r>
          </a:p>
          <a:p>
            <a:pPr>
              <a:lnSpc>
                <a:spcPct val="100000"/>
              </a:lnSpc>
              <a:spcBef>
                <a:spcPts val="600"/>
              </a:spcBef>
            </a:pPr>
            <a:r>
              <a:rPr lang="en-US" altLang="es-PE" sz="1400" dirty="0" err="1"/>
              <a:t>Ejemplo</a:t>
            </a:r>
            <a:r>
              <a:rPr lang="en-US" altLang="es-PE" dirty="0"/>
              <a:t>: </a:t>
            </a:r>
          </a:p>
          <a:p>
            <a:pPr lvl="1" eaLnBrk="1" hangingPunct="1">
              <a:lnSpc>
                <a:spcPct val="100000"/>
              </a:lnSpc>
              <a:spcBef>
                <a:spcPts val="600"/>
              </a:spcBef>
            </a:pPr>
            <a:r>
              <a:rPr lang="en-US" altLang="es-PE" sz="1200" dirty="0" err="1"/>
              <a:t>Face_Recognition</a:t>
            </a:r>
            <a:r>
              <a:rPr lang="en-US" altLang="es-PE" sz="1200" dirty="0"/>
              <a:t>  Library.</a:t>
            </a:r>
            <a:endParaRPr lang="en-US" altLang="es-PE" sz="1200" dirty="0">
              <a:solidFill>
                <a:srgbClr val="0066FF"/>
              </a:solidFill>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7200" y="734401"/>
            <a:ext cx="2202350" cy="2025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0"/>
          <p:cNvSpPr txBox="1">
            <a:spLocks noChangeArrowheads="1"/>
          </p:cNvSpPr>
          <p:nvPr/>
        </p:nvSpPr>
        <p:spPr bwMode="auto">
          <a:xfrm>
            <a:off x="5006844" y="975806"/>
            <a:ext cx="13003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400" b="1">
                <a:solidFill>
                  <a:srgbClr val="FF0000"/>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defRPr sz="1600" i="1">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es-PE" sz="1200" b="0" dirty="0"/>
              <a:t>Photo Collection</a:t>
            </a:r>
          </a:p>
        </p:txBody>
      </p:sp>
      <p:pic>
        <p:nvPicPr>
          <p:cNvPr id="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7200" y="2869081"/>
            <a:ext cx="2202350" cy="204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2"/>
          <p:cNvSpPr txBox="1">
            <a:spLocks noChangeArrowheads="1"/>
          </p:cNvSpPr>
          <p:nvPr/>
        </p:nvSpPr>
        <p:spPr bwMode="auto">
          <a:xfrm>
            <a:off x="5006844" y="3196640"/>
            <a:ext cx="13003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400" b="1">
                <a:solidFill>
                  <a:srgbClr val="FF0000"/>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defRPr sz="1600" i="1">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es-PE" sz="1200" b="0" dirty="0"/>
              <a:t>Faces in </a:t>
            </a:r>
          </a:p>
          <a:p>
            <a:pPr eaLnBrk="1" hangingPunct="1">
              <a:spcBef>
                <a:spcPct val="0"/>
              </a:spcBef>
            </a:pPr>
            <a:r>
              <a:rPr lang="en-US" altLang="es-PE" sz="1200" b="0" dirty="0"/>
              <a:t>Photo Collection</a:t>
            </a:r>
          </a:p>
        </p:txBody>
      </p:sp>
      <p:pic>
        <p:nvPicPr>
          <p:cNvPr id="1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8800" y="2991481"/>
            <a:ext cx="2937600" cy="171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1"/>
          <p:cNvSpPr txBox="1">
            <a:spLocks noChangeArrowheads="1"/>
          </p:cNvSpPr>
          <p:nvPr/>
        </p:nvSpPr>
        <p:spPr bwMode="auto">
          <a:xfrm>
            <a:off x="1809925" y="4705596"/>
            <a:ext cx="194751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400" b="1">
                <a:solidFill>
                  <a:srgbClr val="FF0000"/>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defRPr sz="1600" i="1">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pPr>
            <a:r>
              <a:rPr lang="en-US" altLang="es-PE" sz="1200" b="0" dirty="0"/>
              <a:t>Face Detection</a:t>
            </a:r>
          </a:p>
        </p:txBody>
      </p:sp>
      <p:cxnSp>
        <p:nvCxnSpPr>
          <p:cNvPr id="4" name="Conector recto 3"/>
          <p:cNvCxnSpPr/>
          <p:nvPr/>
        </p:nvCxnSpPr>
        <p:spPr>
          <a:xfrm flipH="1">
            <a:off x="5752800" y="2803558"/>
            <a:ext cx="3079425"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PE" dirty="0"/>
              <a:t>Modelos de Similitud para Objetos Multimedia</a:t>
            </a:r>
            <a:br>
              <a:rPr lang="es-PE" dirty="0"/>
            </a:br>
            <a:br>
              <a:rPr lang="es-PE" dirty="0"/>
            </a:br>
            <a:r>
              <a:rPr lang="es-PE" sz="3200" dirty="0"/>
              <a:t>Búsqueda en Audio y Video</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2" name="Picture 12" descr="MH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204" y="789650"/>
            <a:ext cx="2907506" cy="325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2"/>
          <p:cNvSpPr>
            <a:spLocks noGrp="1" noChangeArrowheads="1"/>
          </p:cNvSpPr>
          <p:nvPr>
            <p:ph type="title"/>
          </p:nvPr>
        </p:nvSpPr>
        <p:spPr/>
        <p:txBody>
          <a:bodyPr/>
          <a:lstStyle/>
          <a:p>
            <a:pPr eaLnBrk="1" hangingPunct="1"/>
            <a:r>
              <a:rPr lang="en-US" altLang="es-PE" dirty="0" err="1"/>
              <a:t>Búsqueda</a:t>
            </a:r>
            <a:r>
              <a:rPr lang="en-US" altLang="es-PE" dirty="0"/>
              <a:t> Multimedia: </a:t>
            </a:r>
            <a:r>
              <a:rPr lang="en-US" altLang="es-PE" b="0" dirty="0" err="1"/>
              <a:t>basado</a:t>
            </a:r>
            <a:r>
              <a:rPr lang="en-US" altLang="es-PE" b="0" dirty="0"/>
              <a:t> </a:t>
            </a:r>
            <a:r>
              <a:rPr lang="en-US" altLang="es-PE" b="0" dirty="0" err="1"/>
              <a:t>en</a:t>
            </a:r>
            <a:r>
              <a:rPr lang="en-US" altLang="es-PE" b="0" dirty="0"/>
              <a:t> el </a:t>
            </a:r>
            <a:r>
              <a:rPr lang="en-US" altLang="es-PE" b="0" dirty="0" err="1"/>
              <a:t>sonido</a:t>
            </a:r>
            <a:r>
              <a:rPr lang="en-US" altLang="es-PE" b="0" dirty="0"/>
              <a:t> </a:t>
            </a:r>
            <a:endParaRPr lang="en-US" altLang="es-PE" dirty="0"/>
          </a:p>
        </p:txBody>
      </p:sp>
      <p:sp>
        <p:nvSpPr>
          <p:cNvPr id="34820" name="Rectangle 3"/>
          <p:cNvSpPr>
            <a:spLocks noGrp="1" noChangeArrowheads="1"/>
          </p:cNvSpPr>
          <p:nvPr>
            <p:ph type="body" idx="1"/>
          </p:nvPr>
        </p:nvSpPr>
        <p:spPr>
          <a:xfrm>
            <a:off x="311699" y="789650"/>
            <a:ext cx="5701717" cy="3779375"/>
          </a:xfrm>
        </p:spPr>
        <p:txBody>
          <a:bodyPr/>
          <a:lstStyle/>
          <a:p>
            <a:pPr eaLnBrk="1" hangingPunct="1">
              <a:lnSpc>
                <a:spcPct val="100000"/>
              </a:lnSpc>
              <a:spcBef>
                <a:spcPts val="600"/>
              </a:spcBef>
            </a:pPr>
            <a:r>
              <a:rPr lang="es-PE" altLang="es-PE" sz="1500" dirty="0"/>
              <a:t>Encontrar música de similar sonido</a:t>
            </a:r>
            <a:endParaRPr lang="en-US" altLang="es-PE" sz="1500" dirty="0"/>
          </a:p>
          <a:p>
            <a:pPr lvl="1" eaLnBrk="1" hangingPunct="1">
              <a:lnSpc>
                <a:spcPct val="100000"/>
              </a:lnSpc>
              <a:spcBef>
                <a:spcPts val="600"/>
              </a:spcBef>
            </a:pPr>
            <a:r>
              <a:rPr lang="en-US" altLang="es-PE" sz="1350" dirty="0" err="1"/>
              <a:t>Calcular</a:t>
            </a:r>
            <a:r>
              <a:rPr lang="en-US" altLang="es-PE" sz="1350" dirty="0"/>
              <a:t> </a:t>
            </a:r>
            <a:r>
              <a:rPr lang="en-US" altLang="es-PE" sz="1350" dirty="0" err="1"/>
              <a:t>vectores</a:t>
            </a:r>
            <a:r>
              <a:rPr lang="en-US" altLang="es-PE" sz="1350" dirty="0"/>
              <a:t> de </a:t>
            </a:r>
            <a:r>
              <a:rPr lang="en-US" altLang="es-PE" sz="1350" dirty="0" err="1"/>
              <a:t>características</a:t>
            </a:r>
            <a:r>
              <a:rPr lang="en-US" altLang="es-PE" sz="1350" dirty="0"/>
              <a:t> </a:t>
            </a:r>
            <a:r>
              <a:rPr lang="en-US" altLang="es-PE" sz="1350" dirty="0" err="1"/>
              <a:t>espectrales</a:t>
            </a:r>
            <a:r>
              <a:rPr lang="en-US" altLang="es-PE" sz="1350" dirty="0"/>
              <a:t> (MFCC). </a:t>
            </a:r>
          </a:p>
          <a:p>
            <a:pPr lvl="1" eaLnBrk="1" hangingPunct="1">
              <a:lnSpc>
                <a:spcPct val="100000"/>
              </a:lnSpc>
              <a:spcBef>
                <a:spcPts val="600"/>
              </a:spcBef>
            </a:pPr>
            <a:r>
              <a:rPr lang="es-PE" altLang="es-PE" sz="1350" dirty="0" err="1"/>
              <a:t>Cuantizar</a:t>
            </a:r>
            <a:r>
              <a:rPr lang="es-PE" altLang="es-PE" sz="1350" dirty="0"/>
              <a:t> las características para crear un histograma de audio.</a:t>
            </a:r>
          </a:p>
          <a:p>
            <a:pPr lvl="2">
              <a:lnSpc>
                <a:spcPct val="100000"/>
              </a:lnSpc>
              <a:spcBef>
                <a:spcPts val="600"/>
              </a:spcBef>
            </a:pPr>
            <a:r>
              <a:rPr lang="es-PE" altLang="es-PE" dirty="0"/>
              <a:t>El histograma de audio describe los sonidos.</a:t>
            </a:r>
            <a:r>
              <a:rPr lang="en-US" altLang="es-PE" dirty="0"/>
              <a:t> </a:t>
            </a:r>
          </a:p>
          <a:p>
            <a:pPr lvl="2" eaLnBrk="1" hangingPunct="1">
              <a:lnSpc>
                <a:spcPct val="100000"/>
              </a:lnSpc>
              <a:spcBef>
                <a:spcPts val="600"/>
              </a:spcBef>
            </a:pPr>
            <a:r>
              <a:rPr lang="es-PE" altLang="es-PE" dirty="0">
                <a:solidFill>
                  <a:srgbClr val="FF0000"/>
                </a:solidFill>
              </a:rPr>
              <a:t>Se pierde orden de sonidos</a:t>
            </a:r>
          </a:p>
          <a:p>
            <a:pPr marL="1054100" lvl="2" indent="0" eaLnBrk="1" hangingPunct="1">
              <a:lnSpc>
                <a:spcPct val="100000"/>
              </a:lnSpc>
              <a:spcBef>
                <a:spcPts val="600"/>
              </a:spcBef>
              <a:buNone/>
            </a:pPr>
            <a:endParaRPr lang="es-PE" altLang="es-PE" sz="1050" dirty="0"/>
          </a:p>
          <a:p>
            <a:pPr>
              <a:lnSpc>
                <a:spcPct val="100000"/>
              </a:lnSpc>
              <a:spcBef>
                <a:spcPts val="600"/>
              </a:spcBef>
            </a:pPr>
            <a:r>
              <a:rPr lang="en-US" altLang="es-PE" sz="1500" dirty="0" err="1"/>
              <a:t>Ejemplo</a:t>
            </a:r>
            <a:endParaRPr lang="en-US" altLang="es-PE" sz="1500" dirty="0"/>
          </a:p>
          <a:p>
            <a:pPr lvl="1">
              <a:lnSpc>
                <a:spcPct val="100000"/>
              </a:lnSpc>
              <a:spcBef>
                <a:spcPts val="600"/>
              </a:spcBef>
            </a:pPr>
            <a:r>
              <a:rPr lang="en-US" altLang="es-PE" sz="1350" dirty="0">
                <a:solidFill>
                  <a:schemeClr val="tx1">
                    <a:lumMod val="50000"/>
                  </a:schemeClr>
                </a:solidFill>
              </a:rPr>
              <a:t>http://www.rotorbrain.com/foote/musicr/</a:t>
            </a:r>
          </a:p>
          <a:p>
            <a:pPr lvl="1" eaLnBrk="1" hangingPunct="1">
              <a:lnSpc>
                <a:spcPct val="80000"/>
              </a:lnSpc>
            </a:pPr>
            <a:endParaRPr lang="en-US" altLang="es-PE" sz="1350" dirty="0"/>
          </a:p>
          <a:p>
            <a:pPr lvl="1" eaLnBrk="1" hangingPunct="1">
              <a:lnSpc>
                <a:spcPct val="80000"/>
              </a:lnSpc>
            </a:pPr>
            <a:endParaRPr lang="en-US" altLang="es-PE" dirty="0"/>
          </a:p>
        </p:txBody>
      </p:sp>
      <p:grpSp>
        <p:nvGrpSpPr>
          <p:cNvPr id="34821" name="Group 10"/>
          <p:cNvGrpSpPr/>
          <p:nvPr/>
        </p:nvGrpSpPr>
        <p:grpSpPr bwMode="auto">
          <a:xfrm>
            <a:off x="1967450" y="3297716"/>
            <a:ext cx="2390214" cy="1612567"/>
            <a:chOff x="2303" y="2210"/>
            <a:chExt cx="2769" cy="2054"/>
          </a:xfrm>
        </p:grpSpPr>
        <p:pic>
          <p:nvPicPr>
            <p:cNvPr id="3482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3" y="2346"/>
              <a:ext cx="2769" cy="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5" name="Text Box 6"/>
            <p:cNvSpPr txBox="1">
              <a:spLocks noChangeArrowheads="1"/>
            </p:cNvSpPr>
            <p:nvPr/>
          </p:nvSpPr>
          <p:spPr bwMode="auto">
            <a:xfrm>
              <a:off x="2878" y="2210"/>
              <a:ext cx="1521"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400" b="1">
                  <a:solidFill>
                    <a:srgbClr val="FF0000"/>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defRPr sz="1600" i="1">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es-PE" sz="900" b="0" dirty="0">
                  <a:solidFill>
                    <a:schemeClr val="bg2">
                      <a:lumMod val="50000"/>
                    </a:schemeClr>
                  </a:solidFill>
                </a:rPr>
                <a:t>Music Retrieval Demo</a:t>
              </a:r>
            </a:p>
          </p:txBody>
        </p:sp>
        <p:sp>
          <p:nvSpPr>
            <p:cNvPr id="34826" name="Rectangle 7"/>
            <p:cNvSpPr>
              <a:spLocks noChangeArrowheads="1"/>
            </p:cNvSpPr>
            <p:nvPr/>
          </p:nvSpPr>
          <p:spPr bwMode="auto">
            <a:xfrm>
              <a:off x="2548" y="2446"/>
              <a:ext cx="2158" cy="452"/>
            </a:xfrm>
            <a:prstGeom prst="rect">
              <a:avLst/>
            </a:prstGeom>
            <a:solidFill>
              <a:srgbClr val="FF0000">
                <a:alpha val="21176"/>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400" b="1">
                  <a:solidFill>
                    <a:srgbClr val="FF0000"/>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defRPr sz="1600" i="1">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endParaRPr lang="es-PE" altLang="en-US" sz="900" b="0">
                <a:solidFill>
                  <a:schemeClr val="tx1"/>
                </a:solidFill>
              </a:endParaRPr>
            </a:p>
          </p:txBody>
        </p:sp>
      </p:grpSp>
      <p:sp>
        <p:nvSpPr>
          <p:cNvPr id="11" name="CuadroTexto 10">
            <a:extLst>
              <a:ext uri="{FF2B5EF4-FFF2-40B4-BE49-F238E27FC236}">
                <a16:creationId xmlns:a16="http://schemas.microsoft.com/office/drawing/2014/main" id="{101FCECB-A0EE-4632-B381-99CF994FDF92}"/>
              </a:ext>
            </a:extLst>
          </p:cNvPr>
          <p:cNvSpPr txBox="1"/>
          <p:nvPr/>
        </p:nvSpPr>
        <p:spPr>
          <a:xfrm>
            <a:off x="6136204" y="4198953"/>
            <a:ext cx="2583073" cy="553998"/>
          </a:xfrm>
          <a:prstGeom prst="rect">
            <a:avLst/>
          </a:prstGeom>
          <a:noFill/>
        </p:spPr>
        <p:txBody>
          <a:bodyPr wrap="square">
            <a:spAutoFit/>
          </a:bodyPr>
          <a:lstStyle/>
          <a:p>
            <a:r>
              <a:rPr lang="es-PE" sz="1000" dirty="0">
                <a:hlinkClick r:id="rId5"/>
              </a:rPr>
              <a:t>https://www.researchgate.net/publication/200806189_Evaluation_of_MFCC_estimation_techniques_for_music_similarity</a:t>
            </a:r>
            <a:r>
              <a:rPr lang="es-PE" sz="1000" dirty="0"/>
              <a:t>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a:extLst>
              <a:ext uri="{FF2B5EF4-FFF2-40B4-BE49-F238E27FC236}">
                <a16:creationId xmlns:a16="http://schemas.microsoft.com/office/drawing/2014/main" id="{45E3F7C7-4790-462D-9A31-2AA476A5E272}"/>
              </a:ext>
            </a:extLst>
          </p:cNvPr>
          <p:cNvSpPr>
            <a:spLocks noGrp="1" noChangeArrowheads="1"/>
          </p:cNvSpPr>
          <p:nvPr>
            <p:ph type="title"/>
          </p:nvPr>
        </p:nvSpPr>
        <p:spPr>
          <a:xfrm>
            <a:off x="628650" y="273844"/>
            <a:ext cx="7886700" cy="750515"/>
          </a:xfrm>
        </p:spPr>
        <p:txBody>
          <a:bodyPr>
            <a:normAutofit fontScale="90000"/>
          </a:bodyPr>
          <a:lstStyle/>
          <a:p>
            <a:r>
              <a:rPr lang="en-US" altLang="es-PE" dirty="0" err="1"/>
              <a:t>Búsqueda</a:t>
            </a:r>
            <a:r>
              <a:rPr lang="en-US" altLang="es-PE" dirty="0"/>
              <a:t> Multimedia: </a:t>
            </a:r>
            <a:r>
              <a:rPr lang="en-US" altLang="es-PE" dirty="0" err="1"/>
              <a:t>Segmentación</a:t>
            </a:r>
            <a:r>
              <a:rPr lang="en-US" altLang="es-PE" dirty="0"/>
              <a:t> </a:t>
            </a:r>
            <a:r>
              <a:rPr lang="en-US" altLang="es-PE" dirty="0" err="1"/>
              <a:t>Automática</a:t>
            </a:r>
            <a:r>
              <a:rPr lang="en-US" altLang="es-PE" dirty="0"/>
              <a:t> </a:t>
            </a:r>
          </a:p>
        </p:txBody>
      </p:sp>
      <p:sp>
        <p:nvSpPr>
          <p:cNvPr id="407555" name="Rectangle 3">
            <a:extLst>
              <a:ext uri="{FF2B5EF4-FFF2-40B4-BE49-F238E27FC236}">
                <a16:creationId xmlns:a16="http://schemas.microsoft.com/office/drawing/2014/main" id="{5C10A9BC-ED17-4B82-8106-A6405131BC1A}"/>
              </a:ext>
            </a:extLst>
          </p:cNvPr>
          <p:cNvSpPr>
            <a:spLocks noGrp="1" noChangeArrowheads="1"/>
          </p:cNvSpPr>
          <p:nvPr>
            <p:ph sz="half" idx="1"/>
          </p:nvPr>
        </p:nvSpPr>
        <p:spPr>
          <a:xfrm>
            <a:off x="118724" y="1421305"/>
            <a:ext cx="3886200" cy="3263504"/>
          </a:xfrm>
        </p:spPr>
        <p:txBody>
          <a:bodyPr>
            <a:normAutofit/>
          </a:bodyPr>
          <a:lstStyle/>
          <a:p>
            <a:r>
              <a:rPr lang="en-US" altLang="es-PE" sz="1800" dirty="0"/>
              <a:t>Play video and view slides</a:t>
            </a:r>
          </a:p>
          <a:p>
            <a:pPr lvl="1"/>
            <a:r>
              <a:rPr lang="en-US" altLang="es-PE" sz="1500" dirty="0"/>
              <a:t>Skip to next slide</a:t>
            </a:r>
          </a:p>
          <a:p>
            <a:pPr lvl="1"/>
            <a:r>
              <a:rPr lang="en-US" altLang="es-PE" sz="1500" b="1" dirty="0"/>
              <a:t>Skip to next relevant slide</a:t>
            </a:r>
          </a:p>
        </p:txBody>
      </p:sp>
      <p:sp>
        <p:nvSpPr>
          <p:cNvPr id="2" name="Marcador de contenido 1">
            <a:extLst>
              <a:ext uri="{FF2B5EF4-FFF2-40B4-BE49-F238E27FC236}">
                <a16:creationId xmlns:a16="http://schemas.microsoft.com/office/drawing/2014/main" id="{45665204-B7D4-46B1-83E9-DB8B494CE463}"/>
              </a:ext>
            </a:extLst>
          </p:cNvPr>
          <p:cNvSpPr>
            <a:spLocks noGrp="1"/>
          </p:cNvSpPr>
          <p:nvPr>
            <p:ph sz="half" idx="2"/>
          </p:nvPr>
        </p:nvSpPr>
        <p:spPr>
          <a:xfrm>
            <a:off x="4397657" y="1526892"/>
            <a:ext cx="3886200" cy="3263504"/>
          </a:xfrm>
        </p:spPr>
        <p:txBody>
          <a:bodyPr/>
          <a:lstStyle/>
          <a:p>
            <a:endParaRPr lang="es-PE"/>
          </a:p>
        </p:txBody>
      </p:sp>
      <p:pic>
        <p:nvPicPr>
          <p:cNvPr id="407557" name="Picture 5">
            <a:extLst>
              <a:ext uri="{FF2B5EF4-FFF2-40B4-BE49-F238E27FC236}">
                <a16:creationId xmlns:a16="http://schemas.microsoft.com/office/drawing/2014/main" id="{F9E88A49-4364-40BF-A272-859A67C1C9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430" r="1575" b="8143"/>
          <a:stretch/>
        </p:blipFill>
        <p:spPr bwMode="auto">
          <a:xfrm>
            <a:off x="3583908" y="1268016"/>
            <a:ext cx="5183681" cy="2804347"/>
          </a:xfrm>
          <a:prstGeom prst="rect">
            <a:avLst/>
          </a:prstGeom>
          <a:noFill/>
          <a:ln>
            <a:noFill/>
          </a:ln>
          <a:effectLst/>
          <a:extLst>
            <a:ext uri="{909E8E84-426E-40DD-AFC4-6F175D3DCCD1}">
              <a14:hiddenFill xmlns:a14="http://schemas.microsoft.com/office/drawing/2010/main">
                <a:solidFill>
                  <a:srgbClr val="FCFCFC"/>
                </a:solidFill>
              </a14:hiddenFill>
            </a:ext>
            <a:ext uri="{91240B29-F687-4F45-9708-019B960494DF}">
              <a14:hiddenLine xmlns:a14="http://schemas.microsoft.com/office/drawing/2010/main" w="952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7558" name="Text Box 6">
            <a:extLst>
              <a:ext uri="{FF2B5EF4-FFF2-40B4-BE49-F238E27FC236}">
                <a16:creationId xmlns:a16="http://schemas.microsoft.com/office/drawing/2014/main" id="{9C0CB786-26B3-47E9-8AE0-29381773B689}"/>
              </a:ext>
            </a:extLst>
          </p:cNvPr>
          <p:cNvSpPr txBox="1">
            <a:spLocks noChangeArrowheads="1"/>
          </p:cNvSpPr>
          <p:nvPr/>
        </p:nvSpPr>
        <p:spPr bwMode="auto">
          <a:xfrm>
            <a:off x="6956651" y="4384733"/>
            <a:ext cx="1371600" cy="36933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s-PE" sz="900" b="1" dirty="0">
                <a:solidFill>
                  <a:srgbClr val="FF0000"/>
                </a:solidFill>
              </a:rPr>
              <a:t>Relevant Slides marked by red squares</a:t>
            </a:r>
          </a:p>
        </p:txBody>
      </p:sp>
      <p:sp>
        <p:nvSpPr>
          <p:cNvPr id="407559" name="Line 7">
            <a:extLst>
              <a:ext uri="{FF2B5EF4-FFF2-40B4-BE49-F238E27FC236}">
                <a16:creationId xmlns:a16="http://schemas.microsoft.com/office/drawing/2014/main" id="{306CD9AE-7AC0-437C-8DEA-54B3BC559068}"/>
              </a:ext>
            </a:extLst>
          </p:cNvPr>
          <p:cNvSpPr>
            <a:spLocks noChangeShapeType="1"/>
          </p:cNvSpPr>
          <p:nvPr/>
        </p:nvSpPr>
        <p:spPr bwMode="auto">
          <a:xfrm flipH="1" flipV="1">
            <a:off x="7236106" y="3760845"/>
            <a:ext cx="446655" cy="64761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sz="1350"/>
          </a:p>
        </p:txBody>
      </p:sp>
      <p:sp>
        <p:nvSpPr>
          <p:cNvPr id="407560" name="Text Box 8">
            <a:extLst>
              <a:ext uri="{FF2B5EF4-FFF2-40B4-BE49-F238E27FC236}">
                <a16:creationId xmlns:a16="http://schemas.microsoft.com/office/drawing/2014/main" id="{88F52AAA-921F-4544-A1D6-6246B27FC55D}"/>
              </a:ext>
            </a:extLst>
          </p:cNvPr>
          <p:cNvSpPr txBox="1">
            <a:spLocks noChangeArrowheads="1"/>
          </p:cNvSpPr>
          <p:nvPr/>
        </p:nvSpPr>
        <p:spPr bwMode="auto">
          <a:xfrm>
            <a:off x="3789248" y="4398680"/>
            <a:ext cx="1138238"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s-PE" sz="900"/>
              <a:t>Slides marked by black lines</a:t>
            </a:r>
          </a:p>
        </p:txBody>
      </p:sp>
      <p:sp>
        <p:nvSpPr>
          <p:cNvPr id="407561" name="Line 9">
            <a:extLst>
              <a:ext uri="{FF2B5EF4-FFF2-40B4-BE49-F238E27FC236}">
                <a16:creationId xmlns:a16="http://schemas.microsoft.com/office/drawing/2014/main" id="{3ABA2F29-91B5-41F6-BE33-5F12D63BD91F}"/>
              </a:ext>
            </a:extLst>
          </p:cNvPr>
          <p:cNvSpPr>
            <a:spLocks noChangeShapeType="1"/>
          </p:cNvSpPr>
          <p:nvPr/>
        </p:nvSpPr>
        <p:spPr bwMode="auto">
          <a:xfrm flipV="1">
            <a:off x="4347652" y="3913245"/>
            <a:ext cx="101713" cy="4759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sz="1350"/>
          </a:p>
        </p:txBody>
      </p:sp>
      <p:sp>
        <p:nvSpPr>
          <p:cNvPr id="11" name="CuadroTexto 10">
            <a:extLst>
              <a:ext uri="{FF2B5EF4-FFF2-40B4-BE49-F238E27FC236}">
                <a16:creationId xmlns:a16="http://schemas.microsoft.com/office/drawing/2014/main" id="{04C8A350-A977-4AE2-9E58-F31818D88A8C}"/>
              </a:ext>
            </a:extLst>
          </p:cNvPr>
          <p:cNvSpPr txBox="1"/>
          <p:nvPr/>
        </p:nvSpPr>
        <p:spPr>
          <a:xfrm>
            <a:off x="118724" y="4800464"/>
            <a:ext cx="2763441" cy="300082"/>
          </a:xfrm>
          <a:prstGeom prst="rect">
            <a:avLst/>
          </a:prstGeom>
          <a:noFill/>
        </p:spPr>
        <p:txBody>
          <a:bodyPr wrap="square">
            <a:spAutoFit/>
          </a:bodyPr>
          <a:lstStyle/>
          <a:p>
            <a:r>
              <a:rPr lang="en-US" altLang="es-PE" sz="1350" dirty="0">
                <a:solidFill>
                  <a:srgbClr val="FF0000"/>
                </a:solidFill>
              </a:rPr>
              <a:t>Source: Lynn Wilcox</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311700" y="93329"/>
            <a:ext cx="8520600" cy="530891"/>
          </a:xfrm>
        </p:spPr>
        <p:txBody>
          <a:bodyPr>
            <a:normAutofit fontScale="90000"/>
          </a:bodyPr>
          <a:lstStyle/>
          <a:p>
            <a:pPr eaLnBrk="1" hangingPunct="1"/>
            <a:r>
              <a:rPr lang="en-US" altLang="es-PE" dirty="0" err="1"/>
              <a:t>Búsqueda</a:t>
            </a:r>
            <a:r>
              <a:rPr lang="en-US" altLang="es-PE" dirty="0"/>
              <a:t> Multimedia: </a:t>
            </a:r>
            <a:r>
              <a:rPr lang="en-US" altLang="es-PE" dirty="0" err="1"/>
              <a:t>Segmentación</a:t>
            </a:r>
            <a:r>
              <a:rPr lang="en-US" altLang="es-PE" dirty="0"/>
              <a:t> </a:t>
            </a:r>
            <a:r>
              <a:rPr lang="en-US" altLang="es-PE" dirty="0" err="1"/>
              <a:t>Automática</a:t>
            </a:r>
            <a:r>
              <a:rPr lang="en-US" altLang="es-PE" dirty="0"/>
              <a:t> </a:t>
            </a:r>
            <a:endParaRPr lang="en-US" altLang="es-PE" b="0" dirty="0"/>
          </a:p>
        </p:txBody>
      </p:sp>
      <p:sp>
        <p:nvSpPr>
          <p:cNvPr id="38916" name="Rectangle 3"/>
          <p:cNvSpPr>
            <a:spLocks noGrp="1" noChangeArrowheads="1"/>
          </p:cNvSpPr>
          <p:nvPr>
            <p:ph idx="1"/>
          </p:nvPr>
        </p:nvSpPr>
        <p:spPr>
          <a:xfrm>
            <a:off x="370390" y="612000"/>
            <a:ext cx="5533610" cy="4531500"/>
          </a:xfrm>
        </p:spPr>
        <p:txBody>
          <a:bodyPr/>
          <a:lstStyle/>
          <a:p>
            <a:pPr eaLnBrk="1" hangingPunct="1">
              <a:lnSpc>
                <a:spcPct val="100000"/>
              </a:lnSpc>
              <a:spcBef>
                <a:spcPts val="600"/>
              </a:spcBef>
            </a:pPr>
            <a:r>
              <a:rPr lang="es-PE" altLang="es-PE" sz="1400" dirty="0"/>
              <a:t>Buscar un segmento relevante de una conferencia</a:t>
            </a:r>
          </a:p>
          <a:p>
            <a:pPr lvl="1">
              <a:lnSpc>
                <a:spcPct val="100000"/>
              </a:lnSpc>
              <a:spcBef>
                <a:spcPts val="600"/>
              </a:spcBef>
            </a:pPr>
            <a:r>
              <a:rPr lang="es-PE" altLang="es-PE" sz="1200" dirty="0"/>
              <a:t>Colección de videos de conferencias (tal vez para una clase)</a:t>
            </a:r>
          </a:p>
          <a:p>
            <a:pPr lvl="1">
              <a:lnSpc>
                <a:spcPct val="100000"/>
              </a:lnSpc>
              <a:spcBef>
                <a:spcPts val="600"/>
              </a:spcBef>
            </a:pPr>
            <a:r>
              <a:rPr lang="es-PE" altLang="es-PE" sz="1200" dirty="0"/>
              <a:t>Encuentra solo la parte de una conferencia que quieres ver.</a:t>
            </a:r>
            <a:endParaRPr lang="en-US" altLang="es-PE" dirty="0"/>
          </a:p>
          <a:p>
            <a:pPr eaLnBrk="1" hangingPunct="1">
              <a:lnSpc>
                <a:spcPct val="100000"/>
              </a:lnSpc>
              <a:spcBef>
                <a:spcPts val="600"/>
              </a:spcBef>
            </a:pPr>
            <a:r>
              <a:rPr lang="en-US" altLang="es-PE" sz="1400" dirty="0" err="1"/>
              <a:t>Método</a:t>
            </a:r>
            <a:r>
              <a:rPr lang="en-US" altLang="es-PE" sz="1400" dirty="0"/>
              <a:t> de </a:t>
            </a:r>
            <a:r>
              <a:rPr lang="en-US" altLang="es-PE" sz="1400" dirty="0" err="1"/>
              <a:t>indexación</a:t>
            </a:r>
            <a:r>
              <a:rPr lang="en-US" altLang="es-PE" sz="1400" dirty="0"/>
              <a:t> </a:t>
            </a:r>
          </a:p>
          <a:p>
            <a:pPr lvl="1" eaLnBrk="1" hangingPunct="1">
              <a:lnSpc>
                <a:spcPct val="100000"/>
              </a:lnSpc>
              <a:spcBef>
                <a:spcPts val="600"/>
              </a:spcBef>
            </a:pPr>
            <a:r>
              <a:rPr lang="es-PE" altLang="es-PE" sz="1200" dirty="0"/>
              <a:t>Captura la conferencia de audio y video.</a:t>
            </a:r>
          </a:p>
          <a:p>
            <a:pPr lvl="1" eaLnBrk="1" hangingPunct="1">
              <a:lnSpc>
                <a:spcPct val="100000"/>
              </a:lnSpc>
              <a:spcBef>
                <a:spcPts val="600"/>
              </a:spcBef>
            </a:pPr>
            <a:r>
              <a:rPr lang="es-PE" altLang="es-PE" sz="1200" dirty="0"/>
              <a:t>Captura material de presentación.</a:t>
            </a:r>
          </a:p>
          <a:p>
            <a:pPr lvl="1" eaLnBrk="1" hangingPunct="1">
              <a:lnSpc>
                <a:spcPct val="100000"/>
              </a:lnSpc>
              <a:spcBef>
                <a:spcPts val="600"/>
              </a:spcBef>
            </a:pPr>
            <a:r>
              <a:rPr lang="es-PE" altLang="es-PE" sz="1200" dirty="0"/>
              <a:t>Extraer texto del material de presentación.</a:t>
            </a:r>
          </a:p>
          <a:p>
            <a:pPr lvl="1" eaLnBrk="1" hangingPunct="1">
              <a:lnSpc>
                <a:spcPct val="100000"/>
              </a:lnSpc>
              <a:spcBef>
                <a:spcPts val="600"/>
              </a:spcBef>
            </a:pPr>
            <a:r>
              <a:rPr lang="es-PE" altLang="es-PE" sz="1200" dirty="0"/>
              <a:t>Capturas de tiempo de captura</a:t>
            </a:r>
          </a:p>
          <a:p>
            <a:pPr lvl="1" eaLnBrk="1" hangingPunct="1">
              <a:lnSpc>
                <a:spcPct val="100000"/>
              </a:lnSpc>
              <a:spcBef>
                <a:spcPts val="600"/>
              </a:spcBef>
            </a:pPr>
            <a:r>
              <a:rPr lang="es-PE" altLang="es-PE" sz="1200" dirty="0"/>
              <a:t>Segmentar el video en función del cambio de diapositiva.</a:t>
            </a:r>
          </a:p>
          <a:p>
            <a:pPr lvl="1" eaLnBrk="1" hangingPunct="1">
              <a:lnSpc>
                <a:spcPct val="100000"/>
              </a:lnSpc>
              <a:spcBef>
                <a:spcPts val="600"/>
              </a:spcBef>
            </a:pPr>
            <a:r>
              <a:rPr lang="es-PE" altLang="es-PE" sz="1200" dirty="0"/>
              <a:t>Crear índice de palabras clave de segmentos del video asociado con cada diapositiva.</a:t>
            </a:r>
          </a:p>
          <a:p>
            <a:pPr lvl="1" eaLnBrk="1" hangingPunct="1">
              <a:lnSpc>
                <a:spcPct val="100000"/>
              </a:lnSpc>
              <a:spcBef>
                <a:spcPts val="600"/>
              </a:spcBef>
            </a:pPr>
            <a:r>
              <a:rPr lang="es-PE" altLang="es-PE" sz="1200" dirty="0"/>
              <a:t>Crear un índice espacio-temporal para segmentos de video y audio.</a:t>
            </a:r>
          </a:p>
          <a:p>
            <a:pPr>
              <a:lnSpc>
                <a:spcPct val="100000"/>
              </a:lnSpc>
              <a:spcBef>
                <a:spcPts val="600"/>
              </a:spcBef>
            </a:pPr>
            <a:r>
              <a:rPr lang="en-US" altLang="es-PE" sz="1400" dirty="0" err="1"/>
              <a:t>Método</a:t>
            </a:r>
            <a:r>
              <a:rPr lang="en-US" altLang="es-PE" sz="1400" dirty="0"/>
              <a:t> de </a:t>
            </a:r>
            <a:r>
              <a:rPr lang="en-US" altLang="es-PE" sz="1400" dirty="0" err="1"/>
              <a:t>búsqueda</a:t>
            </a:r>
            <a:endParaRPr lang="en-US" altLang="es-PE" sz="1400" dirty="0"/>
          </a:p>
          <a:p>
            <a:pPr lvl="1" eaLnBrk="1" hangingPunct="1">
              <a:lnSpc>
                <a:spcPct val="100000"/>
              </a:lnSpc>
              <a:spcBef>
                <a:spcPts val="600"/>
              </a:spcBef>
            </a:pPr>
            <a:r>
              <a:rPr lang="es-PE" altLang="es-PE" sz="1200" dirty="0"/>
              <a:t>Búsqueda por palabra clave.</a:t>
            </a:r>
          </a:p>
          <a:p>
            <a:pPr lvl="1" eaLnBrk="1" hangingPunct="1">
              <a:lnSpc>
                <a:spcPct val="100000"/>
              </a:lnSpc>
              <a:spcBef>
                <a:spcPts val="600"/>
              </a:spcBef>
            </a:pPr>
            <a:r>
              <a:rPr lang="es-PE" altLang="es-PE" sz="1200" dirty="0"/>
              <a:t>Reproducir video comenzando en cierto segmento relevante.</a:t>
            </a:r>
          </a:p>
          <a:p>
            <a:pPr lvl="1">
              <a:lnSpc>
                <a:spcPct val="100000"/>
              </a:lnSpc>
              <a:spcBef>
                <a:spcPts val="600"/>
              </a:spcBef>
            </a:pPr>
            <a:r>
              <a:rPr lang="es-PE" altLang="es-PE" sz="1200" dirty="0"/>
              <a:t>Búsqueda por otro segmento de video de conferencia.</a:t>
            </a:r>
          </a:p>
        </p:txBody>
      </p:sp>
      <p:pic>
        <p:nvPicPr>
          <p:cNvPr id="389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118" y="719354"/>
            <a:ext cx="3551274" cy="2163692"/>
          </a:xfrm>
          <a:prstGeom prst="rect">
            <a:avLst/>
          </a:prstGeom>
          <a:noFill/>
          <a:ln>
            <a:noFill/>
          </a:ln>
          <a:effectLst/>
          <a:extLst>
            <a:ext uri="{909E8E84-426E-40DD-AFC4-6F175D3DCCD1}">
              <a14:hiddenFill xmlns:a14="http://schemas.microsoft.com/office/drawing/2010/main">
                <a:solidFill>
                  <a:srgbClr val="FCFCFC"/>
                </a:solidFill>
              </a14:hiddenFill>
            </a:ext>
            <a:ext uri="{91240B29-F687-4F45-9708-019B960494DF}">
              <a14:hiddenLine xmlns:a14="http://schemas.microsoft.com/office/drawing/2010/main" w="9525">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48471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5949555" y="729359"/>
            <a:ext cx="2058590" cy="4264230"/>
            <a:chOff x="5949554" y="616744"/>
            <a:chExt cx="2245519" cy="4436141"/>
          </a:xfrm>
        </p:grpSpPr>
        <p:sp>
          <p:nvSpPr>
            <p:cNvPr id="57346" name="Line 2"/>
            <p:cNvSpPr>
              <a:spLocks noChangeShapeType="1"/>
            </p:cNvSpPr>
            <p:nvPr/>
          </p:nvSpPr>
          <p:spPr bwMode="auto">
            <a:xfrm flipV="1">
              <a:off x="5981701" y="623888"/>
              <a:ext cx="2381" cy="208478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47" name="Line 3"/>
            <p:cNvSpPr>
              <a:spLocks noChangeShapeType="1"/>
            </p:cNvSpPr>
            <p:nvPr/>
          </p:nvSpPr>
          <p:spPr bwMode="auto">
            <a:xfrm>
              <a:off x="5981700" y="2708672"/>
              <a:ext cx="1652588"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48" name="Line 4"/>
            <p:cNvSpPr>
              <a:spLocks noChangeShapeType="1"/>
            </p:cNvSpPr>
            <p:nvPr/>
          </p:nvSpPr>
          <p:spPr bwMode="auto">
            <a:xfrm flipV="1">
              <a:off x="5981701" y="623888"/>
              <a:ext cx="2381" cy="208478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49" name="Line 5"/>
            <p:cNvSpPr>
              <a:spLocks noChangeShapeType="1"/>
            </p:cNvSpPr>
            <p:nvPr/>
          </p:nvSpPr>
          <p:spPr bwMode="auto">
            <a:xfrm flipV="1">
              <a:off x="5981701" y="2676526"/>
              <a:ext cx="2381" cy="3214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50" name="Line 6"/>
            <p:cNvSpPr>
              <a:spLocks noChangeShapeType="1"/>
            </p:cNvSpPr>
            <p:nvPr/>
          </p:nvSpPr>
          <p:spPr bwMode="auto">
            <a:xfrm>
              <a:off x="5981701" y="629841"/>
              <a:ext cx="2381" cy="2619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51" name="Rectangle 7"/>
            <p:cNvSpPr>
              <a:spLocks noChangeArrowheads="1"/>
            </p:cNvSpPr>
            <p:nvPr/>
          </p:nvSpPr>
          <p:spPr bwMode="auto">
            <a:xfrm>
              <a:off x="5970985" y="2724150"/>
              <a:ext cx="78580" cy="3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
                  <a:latin typeface="Helvetica" pitchFamily="34" charset="0"/>
                </a:rPr>
                <a:t>0</a:t>
              </a:r>
            </a:p>
          </p:txBody>
        </p:sp>
        <p:sp>
          <p:nvSpPr>
            <p:cNvPr id="57352" name="Line 8"/>
            <p:cNvSpPr>
              <a:spLocks noChangeShapeType="1"/>
            </p:cNvSpPr>
            <p:nvPr/>
          </p:nvSpPr>
          <p:spPr bwMode="auto">
            <a:xfrm flipV="1">
              <a:off x="6165056" y="2676526"/>
              <a:ext cx="0" cy="3214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53" name="Rectangle 9"/>
            <p:cNvSpPr>
              <a:spLocks noChangeArrowheads="1"/>
            </p:cNvSpPr>
            <p:nvPr/>
          </p:nvSpPr>
          <p:spPr bwMode="auto">
            <a:xfrm>
              <a:off x="6137672" y="2724150"/>
              <a:ext cx="157163" cy="3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
                  <a:latin typeface="Helvetica" pitchFamily="34" charset="0"/>
                </a:rPr>
                <a:t>10</a:t>
              </a:r>
            </a:p>
          </p:txBody>
        </p:sp>
        <p:sp>
          <p:nvSpPr>
            <p:cNvPr id="57354" name="Line 10"/>
            <p:cNvSpPr>
              <a:spLocks noChangeShapeType="1"/>
            </p:cNvSpPr>
            <p:nvPr/>
          </p:nvSpPr>
          <p:spPr bwMode="auto">
            <a:xfrm flipV="1">
              <a:off x="6348413" y="2676526"/>
              <a:ext cx="0" cy="3214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55" name="Rectangle 11"/>
            <p:cNvSpPr>
              <a:spLocks noChangeArrowheads="1"/>
            </p:cNvSpPr>
            <p:nvPr/>
          </p:nvSpPr>
          <p:spPr bwMode="auto">
            <a:xfrm>
              <a:off x="6321029" y="2724150"/>
              <a:ext cx="157163" cy="3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
                  <a:latin typeface="Helvetica" pitchFamily="34" charset="0"/>
                </a:rPr>
                <a:t>20</a:t>
              </a:r>
            </a:p>
          </p:txBody>
        </p:sp>
        <p:sp>
          <p:nvSpPr>
            <p:cNvPr id="57356" name="Line 12"/>
            <p:cNvSpPr>
              <a:spLocks noChangeShapeType="1"/>
            </p:cNvSpPr>
            <p:nvPr/>
          </p:nvSpPr>
          <p:spPr bwMode="auto">
            <a:xfrm flipV="1">
              <a:off x="6529388" y="2676526"/>
              <a:ext cx="2381" cy="3214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57" name="Rectangle 13"/>
            <p:cNvSpPr>
              <a:spLocks noChangeArrowheads="1"/>
            </p:cNvSpPr>
            <p:nvPr/>
          </p:nvSpPr>
          <p:spPr bwMode="auto">
            <a:xfrm>
              <a:off x="6504385" y="2724150"/>
              <a:ext cx="157163" cy="3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
                  <a:latin typeface="Helvetica" pitchFamily="34" charset="0"/>
                </a:rPr>
                <a:t>30</a:t>
              </a:r>
            </a:p>
          </p:txBody>
        </p:sp>
        <p:sp>
          <p:nvSpPr>
            <p:cNvPr id="57358" name="Line 14"/>
            <p:cNvSpPr>
              <a:spLocks noChangeShapeType="1"/>
            </p:cNvSpPr>
            <p:nvPr/>
          </p:nvSpPr>
          <p:spPr bwMode="auto">
            <a:xfrm flipV="1">
              <a:off x="6712744" y="2676526"/>
              <a:ext cx="0" cy="3214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59" name="Rectangle 15"/>
            <p:cNvSpPr>
              <a:spLocks noChangeArrowheads="1"/>
            </p:cNvSpPr>
            <p:nvPr/>
          </p:nvSpPr>
          <p:spPr bwMode="auto">
            <a:xfrm>
              <a:off x="6687741" y="2724150"/>
              <a:ext cx="157163" cy="3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
                  <a:latin typeface="Helvetica" pitchFamily="34" charset="0"/>
                </a:rPr>
                <a:t>40</a:t>
              </a:r>
            </a:p>
          </p:txBody>
        </p:sp>
        <p:sp>
          <p:nvSpPr>
            <p:cNvPr id="57360" name="Line 16"/>
            <p:cNvSpPr>
              <a:spLocks noChangeShapeType="1"/>
            </p:cNvSpPr>
            <p:nvPr/>
          </p:nvSpPr>
          <p:spPr bwMode="auto">
            <a:xfrm flipV="1">
              <a:off x="6898482" y="2676526"/>
              <a:ext cx="2381" cy="3214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61" name="Rectangle 17"/>
            <p:cNvSpPr>
              <a:spLocks noChangeArrowheads="1"/>
            </p:cNvSpPr>
            <p:nvPr/>
          </p:nvSpPr>
          <p:spPr bwMode="auto">
            <a:xfrm>
              <a:off x="6872287" y="2724150"/>
              <a:ext cx="158354" cy="3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
                  <a:latin typeface="Helvetica" pitchFamily="34" charset="0"/>
                </a:rPr>
                <a:t>50</a:t>
              </a:r>
            </a:p>
          </p:txBody>
        </p:sp>
        <p:sp>
          <p:nvSpPr>
            <p:cNvPr id="57362" name="Line 18"/>
            <p:cNvSpPr>
              <a:spLocks noChangeShapeType="1"/>
            </p:cNvSpPr>
            <p:nvPr/>
          </p:nvSpPr>
          <p:spPr bwMode="auto">
            <a:xfrm flipV="1">
              <a:off x="7081838" y="2676526"/>
              <a:ext cx="0" cy="3214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63" name="Rectangle 19"/>
            <p:cNvSpPr>
              <a:spLocks noChangeArrowheads="1"/>
            </p:cNvSpPr>
            <p:nvPr/>
          </p:nvSpPr>
          <p:spPr bwMode="auto">
            <a:xfrm>
              <a:off x="7054453" y="2724150"/>
              <a:ext cx="157163" cy="3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
                  <a:latin typeface="Helvetica" pitchFamily="34" charset="0"/>
                </a:rPr>
                <a:t>60</a:t>
              </a:r>
            </a:p>
          </p:txBody>
        </p:sp>
        <p:sp>
          <p:nvSpPr>
            <p:cNvPr id="57364" name="Line 20"/>
            <p:cNvSpPr>
              <a:spLocks noChangeShapeType="1"/>
            </p:cNvSpPr>
            <p:nvPr/>
          </p:nvSpPr>
          <p:spPr bwMode="auto">
            <a:xfrm flipV="1">
              <a:off x="7265194" y="2676526"/>
              <a:ext cx="0" cy="3214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65" name="Rectangle 21"/>
            <p:cNvSpPr>
              <a:spLocks noChangeArrowheads="1"/>
            </p:cNvSpPr>
            <p:nvPr/>
          </p:nvSpPr>
          <p:spPr bwMode="auto">
            <a:xfrm>
              <a:off x="7239000" y="2724150"/>
              <a:ext cx="158354" cy="3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
                  <a:latin typeface="Helvetica" pitchFamily="34" charset="0"/>
                </a:rPr>
                <a:t>70</a:t>
              </a:r>
            </a:p>
          </p:txBody>
        </p:sp>
        <p:sp>
          <p:nvSpPr>
            <p:cNvPr id="57366" name="Line 22"/>
            <p:cNvSpPr>
              <a:spLocks noChangeShapeType="1"/>
            </p:cNvSpPr>
            <p:nvPr/>
          </p:nvSpPr>
          <p:spPr bwMode="auto">
            <a:xfrm flipV="1">
              <a:off x="7446169" y="2676526"/>
              <a:ext cx="2381" cy="3214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67" name="Rectangle 23"/>
            <p:cNvSpPr>
              <a:spLocks noChangeArrowheads="1"/>
            </p:cNvSpPr>
            <p:nvPr/>
          </p:nvSpPr>
          <p:spPr bwMode="auto">
            <a:xfrm>
              <a:off x="7421166" y="2724150"/>
              <a:ext cx="157163" cy="3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
                  <a:latin typeface="Helvetica" pitchFamily="34" charset="0"/>
                </a:rPr>
                <a:t>80</a:t>
              </a:r>
            </a:p>
          </p:txBody>
        </p:sp>
        <p:sp>
          <p:nvSpPr>
            <p:cNvPr id="57368" name="Line 24"/>
            <p:cNvSpPr>
              <a:spLocks noChangeShapeType="1"/>
            </p:cNvSpPr>
            <p:nvPr/>
          </p:nvSpPr>
          <p:spPr bwMode="auto">
            <a:xfrm flipV="1">
              <a:off x="7634288" y="2676526"/>
              <a:ext cx="0" cy="3214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69" name="Rectangle 25"/>
            <p:cNvSpPr>
              <a:spLocks noChangeArrowheads="1"/>
            </p:cNvSpPr>
            <p:nvPr/>
          </p:nvSpPr>
          <p:spPr bwMode="auto">
            <a:xfrm>
              <a:off x="7605712" y="2724150"/>
              <a:ext cx="158354" cy="3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
                  <a:latin typeface="Helvetica" pitchFamily="34" charset="0"/>
                </a:rPr>
                <a:t>90</a:t>
              </a:r>
            </a:p>
          </p:txBody>
        </p:sp>
        <p:sp>
          <p:nvSpPr>
            <p:cNvPr id="57370" name="Line 26"/>
            <p:cNvSpPr>
              <a:spLocks noChangeShapeType="1"/>
            </p:cNvSpPr>
            <p:nvPr/>
          </p:nvSpPr>
          <p:spPr bwMode="auto">
            <a:xfrm>
              <a:off x="5981700" y="2708672"/>
              <a:ext cx="16669"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71" name="Line 27"/>
            <p:cNvSpPr>
              <a:spLocks noChangeShapeType="1"/>
            </p:cNvSpPr>
            <p:nvPr/>
          </p:nvSpPr>
          <p:spPr bwMode="auto">
            <a:xfrm flipH="1">
              <a:off x="7615238" y="2708672"/>
              <a:ext cx="19050"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72" name="Line 28"/>
            <p:cNvSpPr>
              <a:spLocks noChangeShapeType="1"/>
            </p:cNvSpPr>
            <p:nvPr/>
          </p:nvSpPr>
          <p:spPr bwMode="auto">
            <a:xfrm>
              <a:off x="5981700" y="2362200"/>
              <a:ext cx="16669"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73" name="Line 29"/>
            <p:cNvSpPr>
              <a:spLocks noChangeShapeType="1"/>
            </p:cNvSpPr>
            <p:nvPr/>
          </p:nvSpPr>
          <p:spPr bwMode="auto">
            <a:xfrm>
              <a:off x="5981700" y="2015729"/>
              <a:ext cx="16669"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74" name="Line 30"/>
            <p:cNvSpPr>
              <a:spLocks noChangeShapeType="1"/>
            </p:cNvSpPr>
            <p:nvPr/>
          </p:nvSpPr>
          <p:spPr bwMode="auto">
            <a:xfrm>
              <a:off x="5981700" y="1669256"/>
              <a:ext cx="16669"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75" name="Line 31"/>
            <p:cNvSpPr>
              <a:spLocks noChangeShapeType="1"/>
            </p:cNvSpPr>
            <p:nvPr/>
          </p:nvSpPr>
          <p:spPr bwMode="auto">
            <a:xfrm>
              <a:off x="5981700" y="1322785"/>
              <a:ext cx="16669"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76" name="Line 32"/>
            <p:cNvSpPr>
              <a:spLocks noChangeShapeType="1"/>
            </p:cNvSpPr>
            <p:nvPr/>
          </p:nvSpPr>
          <p:spPr bwMode="auto">
            <a:xfrm>
              <a:off x="5981700" y="976313"/>
              <a:ext cx="16669"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77" name="Line 33"/>
            <p:cNvSpPr>
              <a:spLocks noChangeShapeType="1"/>
            </p:cNvSpPr>
            <p:nvPr/>
          </p:nvSpPr>
          <p:spPr bwMode="auto">
            <a:xfrm>
              <a:off x="5981700" y="629841"/>
              <a:ext cx="16669"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78" name="Line 34"/>
            <p:cNvSpPr>
              <a:spLocks noChangeShapeType="1"/>
            </p:cNvSpPr>
            <p:nvPr/>
          </p:nvSpPr>
          <p:spPr bwMode="auto">
            <a:xfrm flipV="1">
              <a:off x="5981701" y="623888"/>
              <a:ext cx="2381" cy="208478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79" name="Freeform 35"/>
            <p:cNvSpPr/>
            <p:nvPr/>
          </p:nvSpPr>
          <p:spPr bwMode="auto">
            <a:xfrm>
              <a:off x="5998369" y="914400"/>
              <a:ext cx="1558529" cy="1683544"/>
            </a:xfrm>
            <a:custGeom>
              <a:avLst/>
              <a:gdLst>
                <a:gd name="T0" fmla="*/ 2147483646 w 2324"/>
                <a:gd name="T1" fmla="*/ 2147483646 h 1653"/>
                <a:gd name="T2" fmla="*/ 2147483646 w 2324"/>
                <a:gd name="T3" fmla="*/ 2147483646 h 1653"/>
                <a:gd name="T4" fmla="*/ 2147483646 w 2324"/>
                <a:gd name="T5" fmla="*/ 2147483646 h 1653"/>
                <a:gd name="T6" fmla="*/ 2147483646 w 2324"/>
                <a:gd name="T7" fmla="*/ 2147483646 h 1653"/>
                <a:gd name="T8" fmla="*/ 2147483646 w 2324"/>
                <a:gd name="T9" fmla="*/ 2147483646 h 1653"/>
                <a:gd name="T10" fmla="*/ 2147483646 w 2324"/>
                <a:gd name="T11" fmla="*/ 2147483646 h 1653"/>
                <a:gd name="T12" fmla="*/ 2147483646 w 2324"/>
                <a:gd name="T13" fmla="*/ 2147483646 h 1653"/>
                <a:gd name="T14" fmla="*/ 2147483646 w 2324"/>
                <a:gd name="T15" fmla="*/ 2147483646 h 1653"/>
                <a:gd name="T16" fmla="*/ 2147483646 w 2324"/>
                <a:gd name="T17" fmla="*/ 2147483646 h 1653"/>
                <a:gd name="T18" fmla="*/ 2147483646 w 2324"/>
                <a:gd name="T19" fmla="*/ 2147483646 h 1653"/>
                <a:gd name="T20" fmla="*/ 2147483646 w 2324"/>
                <a:gd name="T21" fmla="*/ 2147483646 h 1653"/>
                <a:gd name="T22" fmla="*/ 2147483646 w 2324"/>
                <a:gd name="T23" fmla="*/ 2147483646 h 1653"/>
                <a:gd name="T24" fmla="*/ 2147483646 w 2324"/>
                <a:gd name="T25" fmla="*/ 2147483646 h 1653"/>
                <a:gd name="T26" fmla="*/ 2147483646 w 2324"/>
                <a:gd name="T27" fmla="*/ 2147483646 h 1653"/>
                <a:gd name="T28" fmla="*/ 2147483646 w 2324"/>
                <a:gd name="T29" fmla="*/ 0 h 1653"/>
                <a:gd name="T30" fmla="*/ 2147483646 w 2324"/>
                <a:gd name="T31" fmla="*/ 2147483646 h 1653"/>
                <a:gd name="T32" fmla="*/ 2147483646 w 2324"/>
                <a:gd name="T33" fmla="*/ 2147483646 h 1653"/>
                <a:gd name="T34" fmla="*/ 2147483646 w 2324"/>
                <a:gd name="T35" fmla="*/ 2147483646 h 1653"/>
                <a:gd name="T36" fmla="*/ 2147483646 w 2324"/>
                <a:gd name="T37" fmla="*/ 2147483646 h 1653"/>
                <a:gd name="T38" fmla="*/ 2147483646 w 2324"/>
                <a:gd name="T39" fmla="*/ 2147483646 h 1653"/>
                <a:gd name="T40" fmla="*/ 2147483646 w 2324"/>
                <a:gd name="T41" fmla="*/ 2147483646 h 1653"/>
                <a:gd name="T42" fmla="*/ 2147483646 w 2324"/>
                <a:gd name="T43" fmla="*/ 2147483646 h 1653"/>
                <a:gd name="T44" fmla="*/ 2147483646 w 2324"/>
                <a:gd name="T45" fmla="*/ 2147483646 h 1653"/>
                <a:gd name="T46" fmla="*/ 2147483646 w 2324"/>
                <a:gd name="T47" fmla="*/ 2147483646 h 1653"/>
                <a:gd name="T48" fmla="*/ 2147483646 w 2324"/>
                <a:gd name="T49" fmla="*/ 2147483646 h 1653"/>
                <a:gd name="T50" fmla="*/ 2147483646 w 2324"/>
                <a:gd name="T51" fmla="*/ 2147483646 h 1653"/>
                <a:gd name="T52" fmla="*/ 2147483646 w 2324"/>
                <a:gd name="T53" fmla="*/ 2147483646 h 1653"/>
                <a:gd name="T54" fmla="*/ 2147483646 w 2324"/>
                <a:gd name="T55" fmla="*/ 2147483646 h 1653"/>
                <a:gd name="T56" fmla="*/ 2147483646 w 2324"/>
                <a:gd name="T57" fmla="*/ 2147483646 h 1653"/>
                <a:gd name="T58" fmla="*/ 2147483646 w 2324"/>
                <a:gd name="T59" fmla="*/ 2147483646 h 1653"/>
                <a:gd name="T60" fmla="*/ 2147483646 w 2324"/>
                <a:gd name="T61" fmla="*/ 2147483646 h 1653"/>
                <a:gd name="T62" fmla="*/ 2147483646 w 2324"/>
                <a:gd name="T63" fmla="*/ 2147483646 h 1653"/>
                <a:gd name="T64" fmla="*/ 2147483646 w 2324"/>
                <a:gd name="T65" fmla="*/ 2147483646 h 1653"/>
                <a:gd name="T66" fmla="*/ 2147483646 w 2324"/>
                <a:gd name="T67" fmla="*/ 2147483646 h 1653"/>
                <a:gd name="T68" fmla="*/ 2147483646 w 2324"/>
                <a:gd name="T69" fmla="*/ 2147483646 h 1653"/>
                <a:gd name="T70" fmla="*/ 2147483646 w 2324"/>
                <a:gd name="T71" fmla="*/ 2147483646 h 1653"/>
                <a:gd name="T72" fmla="*/ 2147483646 w 2324"/>
                <a:gd name="T73" fmla="*/ 2147483646 h 1653"/>
                <a:gd name="T74" fmla="*/ 2147483646 w 2324"/>
                <a:gd name="T75" fmla="*/ 2147483646 h 1653"/>
                <a:gd name="T76" fmla="*/ 2147483646 w 2324"/>
                <a:gd name="T77" fmla="*/ 2147483646 h 1653"/>
                <a:gd name="T78" fmla="*/ 2147483646 w 2324"/>
                <a:gd name="T79" fmla="*/ 2147483646 h 1653"/>
                <a:gd name="T80" fmla="*/ 2147483646 w 2324"/>
                <a:gd name="T81" fmla="*/ 2147483646 h 1653"/>
                <a:gd name="T82" fmla="*/ 2147483646 w 2324"/>
                <a:gd name="T83" fmla="*/ 2147483646 h 1653"/>
                <a:gd name="T84" fmla="*/ 2147483646 w 2324"/>
                <a:gd name="T85" fmla="*/ 2147483646 h 16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24"/>
                <a:gd name="T130" fmla="*/ 0 h 1653"/>
                <a:gd name="T131" fmla="*/ 2324 w 2324"/>
                <a:gd name="T132" fmla="*/ 1653 h 165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24" h="1653">
                  <a:moveTo>
                    <a:pt x="0" y="1648"/>
                  </a:moveTo>
                  <a:lnTo>
                    <a:pt x="28" y="1648"/>
                  </a:lnTo>
                  <a:lnTo>
                    <a:pt x="56" y="1648"/>
                  </a:lnTo>
                  <a:lnTo>
                    <a:pt x="85" y="1653"/>
                  </a:lnTo>
                  <a:lnTo>
                    <a:pt x="113" y="1653"/>
                  </a:lnTo>
                  <a:lnTo>
                    <a:pt x="136" y="1653"/>
                  </a:lnTo>
                  <a:lnTo>
                    <a:pt x="164" y="1648"/>
                  </a:lnTo>
                  <a:lnTo>
                    <a:pt x="192" y="1637"/>
                  </a:lnTo>
                  <a:lnTo>
                    <a:pt x="221" y="1626"/>
                  </a:lnTo>
                  <a:lnTo>
                    <a:pt x="249" y="1616"/>
                  </a:lnTo>
                  <a:lnTo>
                    <a:pt x="277" y="1594"/>
                  </a:lnTo>
                  <a:lnTo>
                    <a:pt x="300" y="1573"/>
                  </a:lnTo>
                  <a:lnTo>
                    <a:pt x="328" y="1552"/>
                  </a:lnTo>
                  <a:lnTo>
                    <a:pt x="357" y="1531"/>
                  </a:lnTo>
                  <a:lnTo>
                    <a:pt x="385" y="1504"/>
                  </a:lnTo>
                  <a:lnTo>
                    <a:pt x="413" y="1462"/>
                  </a:lnTo>
                  <a:lnTo>
                    <a:pt x="436" y="1398"/>
                  </a:lnTo>
                  <a:lnTo>
                    <a:pt x="464" y="1313"/>
                  </a:lnTo>
                  <a:lnTo>
                    <a:pt x="493" y="1196"/>
                  </a:lnTo>
                  <a:lnTo>
                    <a:pt x="521" y="1052"/>
                  </a:lnTo>
                  <a:lnTo>
                    <a:pt x="550" y="872"/>
                  </a:lnTo>
                  <a:lnTo>
                    <a:pt x="578" y="675"/>
                  </a:lnTo>
                  <a:lnTo>
                    <a:pt x="601" y="478"/>
                  </a:lnTo>
                  <a:lnTo>
                    <a:pt x="629" y="298"/>
                  </a:lnTo>
                  <a:lnTo>
                    <a:pt x="657" y="176"/>
                  </a:lnTo>
                  <a:lnTo>
                    <a:pt x="686" y="85"/>
                  </a:lnTo>
                  <a:lnTo>
                    <a:pt x="714" y="53"/>
                  </a:lnTo>
                  <a:lnTo>
                    <a:pt x="742" y="27"/>
                  </a:lnTo>
                  <a:lnTo>
                    <a:pt x="765" y="5"/>
                  </a:lnTo>
                  <a:lnTo>
                    <a:pt x="793" y="0"/>
                  </a:lnTo>
                  <a:lnTo>
                    <a:pt x="822" y="5"/>
                  </a:lnTo>
                  <a:lnTo>
                    <a:pt x="850" y="5"/>
                  </a:lnTo>
                  <a:lnTo>
                    <a:pt x="878" y="11"/>
                  </a:lnTo>
                  <a:lnTo>
                    <a:pt x="901" y="21"/>
                  </a:lnTo>
                  <a:lnTo>
                    <a:pt x="929" y="16"/>
                  </a:lnTo>
                  <a:lnTo>
                    <a:pt x="958" y="21"/>
                  </a:lnTo>
                  <a:lnTo>
                    <a:pt x="986" y="21"/>
                  </a:lnTo>
                  <a:lnTo>
                    <a:pt x="1014" y="21"/>
                  </a:lnTo>
                  <a:lnTo>
                    <a:pt x="1043" y="27"/>
                  </a:lnTo>
                  <a:lnTo>
                    <a:pt x="1065" y="21"/>
                  </a:lnTo>
                  <a:lnTo>
                    <a:pt x="1094" y="21"/>
                  </a:lnTo>
                  <a:lnTo>
                    <a:pt x="1122" y="16"/>
                  </a:lnTo>
                  <a:lnTo>
                    <a:pt x="1151" y="21"/>
                  </a:lnTo>
                  <a:lnTo>
                    <a:pt x="1179" y="32"/>
                  </a:lnTo>
                  <a:lnTo>
                    <a:pt x="1207" y="32"/>
                  </a:lnTo>
                  <a:lnTo>
                    <a:pt x="1230" y="32"/>
                  </a:lnTo>
                  <a:lnTo>
                    <a:pt x="1258" y="32"/>
                  </a:lnTo>
                  <a:lnTo>
                    <a:pt x="1287" y="37"/>
                  </a:lnTo>
                  <a:lnTo>
                    <a:pt x="1315" y="37"/>
                  </a:lnTo>
                  <a:lnTo>
                    <a:pt x="1343" y="37"/>
                  </a:lnTo>
                  <a:lnTo>
                    <a:pt x="1366" y="37"/>
                  </a:lnTo>
                  <a:lnTo>
                    <a:pt x="1394" y="37"/>
                  </a:lnTo>
                  <a:lnTo>
                    <a:pt x="1423" y="37"/>
                  </a:lnTo>
                  <a:lnTo>
                    <a:pt x="1451" y="37"/>
                  </a:lnTo>
                  <a:lnTo>
                    <a:pt x="1479" y="43"/>
                  </a:lnTo>
                  <a:lnTo>
                    <a:pt x="1508" y="43"/>
                  </a:lnTo>
                  <a:lnTo>
                    <a:pt x="1530" y="37"/>
                  </a:lnTo>
                  <a:lnTo>
                    <a:pt x="1559" y="37"/>
                  </a:lnTo>
                  <a:lnTo>
                    <a:pt x="1587" y="37"/>
                  </a:lnTo>
                  <a:lnTo>
                    <a:pt x="1615" y="37"/>
                  </a:lnTo>
                  <a:lnTo>
                    <a:pt x="1644" y="37"/>
                  </a:lnTo>
                  <a:lnTo>
                    <a:pt x="1666" y="37"/>
                  </a:lnTo>
                  <a:lnTo>
                    <a:pt x="1695" y="37"/>
                  </a:lnTo>
                  <a:lnTo>
                    <a:pt x="1723" y="37"/>
                  </a:lnTo>
                  <a:lnTo>
                    <a:pt x="1751" y="37"/>
                  </a:lnTo>
                  <a:lnTo>
                    <a:pt x="1780" y="32"/>
                  </a:lnTo>
                  <a:lnTo>
                    <a:pt x="1808" y="32"/>
                  </a:lnTo>
                  <a:lnTo>
                    <a:pt x="1831" y="32"/>
                  </a:lnTo>
                  <a:lnTo>
                    <a:pt x="1859" y="32"/>
                  </a:lnTo>
                  <a:lnTo>
                    <a:pt x="1888" y="37"/>
                  </a:lnTo>
                  <a:lnTo>
                    <a:pt x="1916" y="37"/>
                  </a:lnTo>
                  <a:lnTo>
                    <a:pt x="1944" y="37"/>
                  </a:lnTo>
                  <a:lnTo>
                    <a:pt x="1973" y="37"/>
                  </a:lnTo>
                  <a:lnTo>
                    <a:pt x="1995" y="37"/>
                  </a:lnTo>
                  <a:lnTo>
                    <a:pt x="2024" y="37"/>
                  </a:lnTo>
                  <a:lnTo>
                    <a:pt x="2052" y="37"/>
                  </a:lnTo>
                  <a:lnTo>
                    <a:pt x="2080" y="37"/>
                  </a:lnTo>
                  <a:lnTo>
                    <a:pt x="2109" y="37"/>
                  </a:lnTo>
                  <a:lnTo>
                    <a:pt x="2131" y="37"/>
                  </a:lnTo>
                  <a:lnTo>
                    <a:pt x="2160" y="37"/>
                  </a:lnTo>
                  <a:lnTo>
                    <a:pt x="2188" y="37"/>
                  </a:lnTo>
                  <a:lnTo>
                    <a:pt x="2216" y="37"/>
                  </a:lnTo>
                  <a:lnTo>
                    <a:pt x="2245" y="37"/>
                  </a:lnTo>
                  <a:lnTo>
                    <a:pt x="2273" y="37"/>
                  </a:lnTo>
                  <a:lnTo>
                    <a:pt x="2296" y="37"/>
                  </a:lnTo>
                  <a:lnTo>
                    <a:pt x="2324" y="37"/>
                  </a:lnTo>
                </a:path>
              </a:pathLst>
            </a:custGeom>
            <a:noFill/>
            <a:ln w="2540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es-PE" sz="900"/>
            </a:p>
          </p:txBody>
        </p:sp>
        <p:sp>
          <p:nvSpPr>
            <p:cNvPr id="57380" name="Freeform 36"/>
            <p:cNvSpPr/>
            <p:nvPr/>
          </p:nvSpPr>
          <p:spPr bwMode="auto">
            <a:xfrm>
              <a:off x="5998369" y="616744"/>
              <a:ext cx="1558529" cy="1860947"/>
            </a:xfrm>
            <a:custGeom>
              <a:avLst/>
              <a:gdLst>
                <a:gd name="T0" fmla="*/ 2147483646 w 2324"/>
                <a:gd name="T1" fmla="*/ 2147483646 h 1567"/>
                <a:gd name="T2" fmla="*/ 2147483646 w 2324"/>
                <a:gd name="T3" fmla="*/ 2147483646 h 1567"/>
                <a:gd name="T4" fmla="*/ 2147483646 w 2324"/>
                <a:gd name="T5" fmla="*/ 2147483646 h 1567"/>
                <a:gd name="T6" fmla="*/ 2147483646 w 2324"/>
                <a:gd name="T7" fmla="*/ 2147483646 h 1567"/>
                <a:gd name="T8" fmla="*/ 2147483646 w 2324"/>
                <a:gd name="T9" fmla="*/ 2147483646 h 1567"/>
                <a:gd name="T10" fmla="*/ 2147483646 w 2324"/>
                <a:gd name="T11" fmla="*/ 2147483646 h 1567"/>
                <a:gd name="T12" fmla="*/ 2147483646 w 2324"/>
                <a:gd name="T13" fmla="*/ 2147483646 h 1567"/>
                <a:gd name="T14" fmla="*/ 2147483646 w 2324"/>
                <a:gd name="T15" fmla="*/ 2147483646 h 1567"/>
                <a:gd name="T16" fmla="*/ 2147483646 w 2324"/>
                <a:gd name="T17" fmla="*/ 2147483646 h 1567"/>
                <a:gd name="T18" fmla="*/ 2147483646 w 2324"/>
                <a:gd name="T19" fmla="*/ 2147483646 h 1567"/>
                <a:gd name="T20" fmla="*/ 2147483646 w 2324"/>
                <a:gd name="T21" fmla="*/ 2147483646 h 1567"/>
                <a:gd name="T22" fmla="*/ 2147483646 w 2324"/>
                <a:gd name="T23" fmla="*/ 2147483646 h 1567"/>
                <a:gd name="T24" fmla="*/ 2147483646 w 2324"/>
                <a:gd name="T25" fmla="*/ 2147483646 h 1567"/>
                <a:gd name="T26" fmla="*/ 2147483646 w 2324"/>
                <a:gd name="T27" fmla="*/ 2147483646 h 1567"/>
                <a:gd name="T28" fmla="*/ 2147483646 w 2324"/>
                <a:gd name="T29" fmla="*/ 2147483646 h 1567"/>
                <a:gd name="T30" fmla="*/ 2147483646 w 2324"/>
                <a:gd name="T31" fmla="*/ 2147483646 h 1567"/>
                <a:gd name="T32" fmla="*/ 2147483646 w 2324"/>
                <a:gd name="T33" fmla="*/ 2147483646 h 1567"/>
                <a:gd name="T34" fmla="*/ 2147483646 w 2324"/>
                <a:gd name="T35" fmla="*/ 2147483646 h 1567"/>
                <a:gd name="T36" fmla="*/ 2147483646 w 2324"/>
                <a:gd name="T37" fmla="*/ 2147483646 h 1567"/>
                <a:gd name="T38" fmla="*/ 2147483646 w 2324"/>
                <a:gd name="T39" fmla="*/ 2147483646 h 1567"/>
                <a:gd name="T40" fmla="*/ 2147483646 w 2324"/>
                <a:gd name="T41" fmla="*/ 2147483646 h 1567"/>
                <a:gd name="T42" fmla="*/ 2147483646 w 2324"/>
                <a:gd name="T43" fmla="*/ 2147483646 h 1567"/>
                <a:gd name="T44" fmla="*/ 2147483646 w 2324"/>
                <a:gd name="T45" fmla="*/ 2147483646 h 1567"/>
                <a:gd name="T46" fmla="*/ 2147483646 w 2324"/>
                <a:gd name="T47" fmla="*/ 2147483646 h 1567"/>
                <a:gd name="T48" fmla="*/ 2147483646 w 2324"/>
                <a:gd name="T49" fmla="*/ 2147483646 h 1567"/>
                <a:gd name="T50" fmla="*/ 2147483646 w 2324"/>
                <a:gd name="T51" fmla="*/ 2147483646 h 1567"/>
                <a:gd name="T52" fmla="*/ 2147483646 w 2324"/>
                <a:gd name="T53" fmla="*/ 2147483646 h 1567"/>
                <a:gd name="T54" fmla="*/ 2147483646 w 2324"/>
                <a:gd name="T55" fmla="*/ 2147483646 h 1567"/>
                <a:gd name="T56" fmla="*/ 2147483646 w 2324"/>
                <a:gd name="T57" fmla="*/ 2147483646 h 1567"/>
                <a:gd name="T58" fmla="*/ 2147483646 w 2324"/>
                <a:gd name="T59" fmla="*/ 2147483646 h 1567"/>
                <a:gd name="T60" fmla="*/ 2147483646 w 2324"/>
                <a:gd name="T61" fmla="*/ 2147483646 h 1567"/>
                <a:gd name="T62" fmla="*/ 2147483646 w 2324"/>
                <a:gd name="T63" fmla="*/ 2147483646 h 1567"/>
                <a:gd name="T64" fmla="*/ 2147483646 w 2324"/>
                <a:gd name="T65" fmla="*/ 2147483646 h 1567"/>
                <a:gd name="T66" fmla="*/ 2147483646 w 2324"/>
                <a:gd name="T67" fmla="*/ 2147483646 h 1567"/>
                <a:gd name="T68" fmla="*/ 2147483646 w 2324"/>
                <a:gd name="T69" fmla="*/ 2147483646 h 1567"/>
                <a:gd name="T70" fmla="*/ 2147483646 w 2324"/>
                <a:gd name="T71" fmla="*/ 2147483646 h 1567"/>
                <a:gd name="T72" fmla="*/ 2147483646 w 2324"/>
                <a:gd name="T73" fmla="*/ 0 h 1567"/>
                <a:gd name="T74" fmla="*/ 2147483646 w 2324"/>
                <a:gd name="T75" fmla="*/ 0 h 1567"/>
                <a:gd name="T76" fmla="*/ 2147483646 w 2324"/>
                <a:gd name="T77" fmla="*/ 0 h 1567"/>
                <a:gd name="T78" fmla="*/ 2147483646 w 2324"/>
                <a:gd name="T79" fmla="*/ 0 h 1567"/>
                <a:gd name="T80" fmla="*/ 2147483646 w 2324"/>
                <a:gd name="T81" fmla="*/ 0 h 1567"/>
                <a:gd name="T82" fmla="*/ 2147483646 w 2324"/>
                <a:gd name="T83" fmla="*/ 0 h 1567"/>
                <a:gd name="T84" fmla="*/ 2147483646 w 2324"/>
                <a:gd name="T85" fmla="*/ 0 h 156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24"/>
                <a:gd name="T130" fmla="*/ 0 h 1567"/>
                <a:gd name="T131" fmla="*/ 2324 w 2324"/>
                <a:gd name="T132" fmla="*/ 1567 h 156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24" h="1567">
                  <a:moveTo>
                    <a:pt x="0" y="1551"/>
                  </a:moveTo>
                  <a:lnTo>
                    <a:pt x="28" y="1551"/>
                  </a:lnTo>
                  <a:lnTo>
                    <a:pt x="56" y="1551"/>
                  </a:lnTo>
                  <a:lnTo>
                    <a:pt x="85" y="1551"/>
                  </a:lnTo>
                  <a:lnTo>
                    <a:pt x="113" y="1551"/>
                  </a:lnTo>
                  <a:lnTo>
                    <a:pt x="136" y="1557"/>
                  </a:lnTo>
                  <a:lnTo>
                    <a:pt x="164" y="1562"/>
                  </a:lnTo>
                  <a:lnTo>
                    <a:pt x="192" y="1567"/>
                  </a:lnTo>
                  <a:lnTo>
                    <a:pt x="221" y="1562"/>
                  </a:lnTo>
                  <a:lnTo>
                    <a:pt x="249" y="1551"/>
                  </a:lnTo>
                  <a:lnTo>
                    <a:pt x="277" y="1530"/>
                  </a:lnTo>
                  <a:lnTo>
                    <a:pt x="300" y="1488"/>
                  </a:lnTo>
                  <a:lnTo>
                    <a:pt x="328" y="1440"/>
                  </a:lnTo>
                  <a:lnTo>
                    <a:pt x="357" y="1365"/>
                  </a:lnTo>
                  <a:lnTo>
                    <a:pt x="385" y="1280"/>
                  </a:lnTo>
                  <a:lnTo>
                    <a:pt x="413" y="1185"/>
                  </a:lnTo>
                  <a:lnTo>
                    <a:pt x="436" y="1068"/>
                  </a:lnTo>
                  <a:lnTo>
                    <a:pt x="464" y="946"/>
                  </a:lnTo>
                  <a:lnTo>
                    <a:pt x="493" y="813"/>
                  </a:lnTo>
                  <a:lnTo>
                    <a:pt x="521" y="685"/>
                  </a:lnTo>
                  <a:lnTo>
                    <a:pt x="550" y="568"/>
                  </a:lnTo>
                  <a:lnTo>
                    <a:pt x="578" y="462"/>
                  </a:lnTo>
                  <a:lnTo>
                    <a:pt x="601" y="366"/>
                  </a:lnTo>
                  <a:lnTo>
                    <a:pt x="629" y="303"/>
                  </a:lnTo>
                  <a:lnTo>
                    <a:pt x="657" y="249"/>
                  </a:lnTo>
                  <a:lnTo>
                    <a:pt x="686" y="196"/>
                  </a:lnTo>
                  <a:lnTo>
                    <a:pt x="714" y="159"/>
                  </a:lnTo>
                  <a:lnTo>
                    <a:pt x="742" y="133"/>
                  </a:lnTo>
                  <a:lnTo>
                    <a:pt x="765" y="101"/>
                  </a:lnTo>
                  <a:lnTo>
                    <a:pt x="793" y="74"/>
                  </a:lnTo>
                  <a:lnTo>
                    <a:pt x="822" y="58"/>
                  </a:lnTo>
                  <a:lnTo>
                    <a:pt x="850" y="32"/>
                  </a:lnTo>
                  <a:lnTo>
                    <a:pt x="878" y="21"/>
                  </a:lnTo>
                  <a:lnTo>
                    <a:pt x="901" y="10"/>
                  </a:lnTo>
                  <a:lnTo>
                    <a:pt x="929" y="5"/>
                  </a:lnTo>
                  <a:lnTo>
                    <a:pt x="958" y="5"/>
                  </a:lnTo>
                  <a:lnTo>
                    <a:pt x="986" y="5"/>
                  </a:lnTo>
                  <a:lnTo>
                    <a:pt x="1014" y="5"/>
                  </a:lnTo>
                  <a:lnTo>
                    <a:pt x="1043" y="5"/>
                  </a:lnTo>
                  <a:lnTo>
                    <a:pt x="1065" y="10"/>
                  </a:lnTo>
                  <a:lnTo>
                    <a:pt x="1094" y="10"/>
                  </a:lnTo>
                  <a:lnTo>
                    <a:pt x="1122" y="10"/>
                  </a:lnTo>
                  <a:lnTo>
                    <a:pt x="1151" y="16"/>
                  </a:lnTo>
                  <a:lnTo>
                    <a:pt x="1179" y="16"/>
                  </a:lnTo>
                  <a:lnTo>
                    <a:pt x="1207" y="16"/>
                  </a:lnTo>
                  <a:lnTo>
                    <a:pt x="1230" y="16"/>
                  </a:lnTo>
                  <a:lnTo>
                    <a:pt x="1258" y="21"/>
                  </a:lnTo>
                  <a:lnTo>
                    <a:pt x="1287" y="21"/>
                  </a:lnTo>
                  <a:lnTo>
                    <a:pt x="1315" y="21"/>
                  </a:lnTo>
                  <a:lnTo>
                    <a:pt x="1343" y="16"/>
                  </a:lnTo>
                  <a:lnTo>
                    <a:pt x="1366" y="16"/>
                  </a:lnTo>
                  <a:lnTo>
                    <a:pt x="1394" y="16"/>
                  </a:lnTo>
                  <a:lnTo>
                    <a:pt x="1423" y="16"/>
                  </a:lnTo>
                  <a:lnTo>
                    <a:pt x="1451" y="16"/>
                  </a:lnTo>
                  <a:lnTo>
                    <a:pt x="1479" y="16"/>
                  </a:lnTo>
                  <a:lnTo>
                    <a:pt x="1508" y="10"/>
                  </a:lnTo>
                  <a:lnTo>
                    <a:pt x="1530" y="10"/>
                  </a:lnTo>
                  <a:lnTo>
                    <a:pt x="1559" y="10"/>
                  </a:lnTo>
                  <a:lnTo>
                    <a:pt x="1587" y="10"/>
                  </a:lnTo>
                  <a:lnTo>
                    <a:pt x="1615" y="10"/>
                  </a:lnTo>
                  <a:lnTo>
                    <a:pt x="1644" y="5"/>
                  </a:lnTo>
                  <a:lnTo>
                    <a:pt x="1666" y="5"/>
                  </a:lnTo>
                  <a:lnTo>
                    <a:pt x="1695" y="10"/>
                  </a:lnTo>
                  <a:lnTo>
                    <a:pt x="1723" y="10"/>
                  </a:lnTo>
                  <a:lnTo>
                    <a:pt x="1751" y="5"/>
                  </a:lnTo>
                  <a:lnTo>
                    <a:pt x="1780" y="5"/>
                  </a:lnTo>
                  <a:lnTo>
                    <a:pt x="1808" y="10"/>
                  </a:lnTo>
                  <a:lnTo>
                    <a:pt x="1831" y="5"/>
                  </a:lnTo>
                  <a:lnTo>
                    <a:pt x="1859" y="5"/>
                  </a:lnTo>
                  <a:lnTo>
                    <a:pt x="1888" y="5"/>
                  </a:lnTo>
                  <a:lnTo>
                    <a:pt x="1916" y="5"/>
                  </a:lnTo>
                  <a:lnTo>
                    <a:pt x="1944" y="5"/>
                  </a:lnTo>
                  <a:lnTo>
                    <a:pt x="1973" y="0"/>
                  </a:lnTo>
                  <a:lnTo>
                    <a:pt x="1995" y="0"/>
                  </a:lnTo>
                  <a:lnTo>
                    <a:pt x="2024" y="0"/>
                  </a:lnTo>
                  <a:lnTo>
                    <a:pt x="2052" y="0"/>
                  </a:lnTo>
                  <a:lnTo>
                    <a:pt x="2080" y="0"/>
                  </a:lnTo>
                  <a:lnTo>
                    <a:pt x="2109" y="0"/>
                  </a:lnTo>
                  <a:lnTo>
                    <a:pt x="2131" y="0"/>
                  </a:lnTo>
                  <a:lnTo>
                    <a:pt x="2160" y="0"/>
                  </a:lnTo>
                  <a:lnTo>
                    <a:pt x="2188" y="0"/>
                  </a:lnTo>
                  <a:lnTo>
                    <a:pt x="2216" y="0"/>
                  </a:lnTo>
                  <a:lnTo>
                    <a:pt x="2245" y="5"/>
                  </a:lnTo>
                  <a:lnTo>
                    <a:pt x="2273" y="0"/>
                  </a:lnTo>
                  <a:lnTo>
                    <a:pt x="2296" y="0"/>
                  </a:lnTo>
                  <a:lnTo>
                    <a:pt x="2324" y="0"/>
                  </a:lnTo>
                </a:path>
              </a:pathLst>
            </a:custGeom>
            <a:noFill/>
            <a:ln w="25400">
              <a:solidFill>
                <a:srgbClr val="007F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s-PE" sz="900"/>
            </a:p>
          </p:txBody>
        </p:sp>
        <p:sp>
          <p:nvSpPr>
            <p:cNvPr id="57381" name="Freeform 37"/>
            <p:cNvSpPr/>
            <p:nvPr/>
          </p:nvSpPr>
          <p:spPr bwMode="auto">
            <a:xfrm>
              <a:off x="5994798" y="998935"/>
              <a:ext cx="1558528" cy="1664494"/>
            </a:xfrm>
            <a:custGeom>
              <a:avLst/>
              <a:gdLst>
                <a:gd name="T0" fmla="*/ 2147483646 w 2324"/>
                <a:gd name="T1" fmla="*/ 2147483646 h 1663"/>
                <a:gd name="T2" fmla="*/ 2147483646 w 2324"/>
                <a:gd name="T3" fmla="*/ 2147483646 h 1663"/>
                <a:gd name="T4" fmla="*/ 2147483646 w 2324"/>
                <a:gd name="T5" fmla="*/ 2147483646 h 1663"/>
                <a:gd name="T6" fmla="*/ 2147483646 w 2324"/>
                <a:gd name="T7" fmla="*/ 2147483646 h 1663"/>
                <a:gd name="T8" fmla="*/ 2147483646 w 2324"/>
                <a:gd name="T9" fmla="*/ 2147483646 h 1663"/>
                <a:gd name="T10" fmla="*/ 2147483646 w 2324"/>
                <a:gd name="T11" fmla="*/ 2147483646 h 1663"/>
                <a:gd name="T12" fmla="*/ 2147483646 w 2324"/>
                <a:gd name="T13" fmla="*/ 2147483646 h 1663"/>
                <a:gd name="T14" fmla="*/ 2147483646 w 2324"/>
                <a:gd name="T15" fmla="*/ 2147483646 h 1663"/>
                <a:gd name="T16" fmla="*/ 2147483646 w 2324"/>
                <a:gd name="T17" fmla="*/ 2147483646 h 1663"/>
                <a:gd name="T18" fmla="*/ 2147483646 w 2324"/>
                <a:gd name="T19" fmla="*/ 2147483646 h 1663"/>
                <a:gd name="T20" fmla="*/ 2147483646 w 2324"/>
                <a:gd name="T21" fmla="*/ 2147483646 h 1663"/>
                <a:gd name="T22" fmla="*/ 2147483646 w 2324"/>
                <a:gd name="T23" fmla="*/ 2147483646 h 1663"/>
                <a:gd name="T24" fmla="*/ 2147483646 w 2324"/>
                <a:gd name="T25" fmla="*/ 2147483646 h 1663"/>
                <a:gd name="T26" fmla="*/ 2147483646 w 2324"/>
                <a:gd name="T27" fmla="*/ 2147483646 h 1663"/>
                <a:gd name="T28" fmla="*/ 2147483646 w 2324"/>
                <a:gd name="T29" fmla="*/ 2147483646 h 1663"/>
                <a:gd name="T30" fmla="*/ 2147483646 w 2324"/>
                <a:gd name="T31" fmla="*/ 2147483646 h 1663"/>
                <a:gd name="T32" fmla="*/ 2147483646 w 2324"/>
                <a:gd name="T33" fmla="*/ 2147483646 h 1663"/>
                <a:gd name="T34" fmla="*/ 2147483646 w 2324"/>
                <a:gd name="T35" fmla="*/ 2147483646 h 1663"/>
                <a:gd name="T36" fmla="*/ 2147483646 w 2324"/>
                <a:gd name="T37" fmla="*/ 2147483646 h 1663"/>
                <a:gd name="T38" fmla="*/ 2147483646 w 2324"/>
                <a:gd name="T39" fmla="*/ 2147483646 h 1663"/>
                <a:gd name="T40" fmla="*/ 2147483646 w 2324"/>
                <a:gd name="T41" fmla="*/ 2147483646 h 1663"/>
                <a:gd name="T42" fmla="*/ 2147483646 w 2324"/>
                <a:gd name="T43" fmla="*/ 0 h 1663"/>
                <a:gd name="T44" fmla="*/ 2147483646 w 2324"/>
                <a:gd name="T45" fmla="*/ 2147483646 h 1663"/>
                <a:gd name="T46" fmla="*/ 2147483646 w 2324"/>
                <a:gd name="T47" fmla="*/ 2147483646 h 1663"/>
                <a:gd name="T48" fmla="*/ 2147483646 w 2324"/>
                <a:gd name="T49" fmla="*/ 2147483646 h 1663"/>
                <a:gd name="T50" fmla="*/ 2147483646 w 2324"/>
                <a:gd name="T51" fmla="*/ 2147483646 h 1663"/>
                <a:gd name="T52" fmla="*/ 2147483646 w 2324"/>
                <a:gd name="T53" fmla="*/ 2147483646 h 1663"/>
                <a:gd name="T54" fmla="*/ 2147483646 w 2324"/>
                <a:gd name="T55" fmla="*/ 2147483646 h 1663"/>
                <a:gd name="T56" fmla="*/ 2147483646 w 2324"/>
                <a:gd name="T57" fmla="*/ 0 h 1663"/>
                <a:gd name="T58" fmla="*/ 2147483646 w 2324"/>
                <a:gd name="T59" fmla="*/ 0 h 1663"/>
                <a:gd name="T60" fmla="*/ 2147483646 w 2324"/>
                <a:gd name="T61" fmla="*/ 2147483646 h 1663"/>
                <a:gd name="T62" fmla="*/ 2147483646 w 2324"/>
                <a:gd name="T63" fmla="*/ 0 h 1663"/>
                <a:gd name="T64" fmla="*/ 2147483646 w 2324"/>
                <a:gd name="T65" fmla="*/ 0 h 1663"/>
                <a:gd name="T66" fmla="*/ 2147483646 w 2324"/>
                <a:gd name="T67" fmla="*/ 2147483646 h 1663"/>
                <a:gd name="T68" fmla="*/ 2147483646 w 2324"/>
                <a:gd name="T69" fmla="*/ 0 h 1663"/>
                <a:gd name="T70" fmla="*/ 2147483646 w 2324"/>
                <a:gd name="T71" fmla="*/ 2147483646 h 1663"/>
                <a:gd name="T72" fmla="*/ 2147483646 w 2324"/>
                <a:gd name="T73" fmla="*/ 2147483646 h 1663"/>
                <a:gd name="T74" fmla="*/ 2147483646 w 2324"/>
                <a:gd name="T75" fmla="*/ 2147483646 h 1663"/>
                <a:gd name="T76" fmla="*/ 2147483646 w 2324"/>
                <a:gd name="T77" fmla="*/ 2147483646 h 1663"/>
                <a:gd name="T78" fmla="*/ 2147483646 w 2324"/>
                <a:gd name="T79" fmla="*/ 2147483646 h 1663"/>
                <a:gd name="T80" fmla="*/ 2147483646 w 2324"/>
                <a:gd name="T81" fmla="*/ 2147483646 h 1663"/>
                <a:gd name="T82" fmla="*/ 2147483646 w 2324"/>
                <a:gd name="T83" fmla="*/ 2147483646 h 1663"/>
                <a:gd name="T84" fmla="*/ 2147483646 w 2324"/>
                <a:gd name="T85" fmla="*/ 2147483646 h 166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24"/>
                <a:gd name="T130" fmla="*/ 0 h 1663"/>
                <a:gd name="T131" fmla="*/ 2324 w 2324"/>
                <a:gd name="T132" fmla="*/ 1663 h 166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24" h="1663">
                  <a:moveTo>
                    <a:pt x="0" y="1663"/>
                  </a:moveTo>
                  <a:lnTo>
                    <a:pt x="28" y="1658"/>
                  </a:lnTo>
                  <a:lnTo>
                    <a:pt x="56" y="1658"/>
                  </a:lnTo>
                  <a:lnTo>
                    <a:pt x="85" y="1658"/>
                  </a:lnTo>
                  <a:lnTo>
                    <a:pt x="113" y="1653"/>
                  </a:lnTo>
                  <a:lnTo>
                    <a:pt x="136" y="1653"/>
                  </a:lnTo>
                  <a:lnTo>
                    <a:pt x="164" y="1653"/>
                  </a:lnTo>
                  <a:lnTo>
                    <a:pt x="192" y="1647"/>
                  </a:lnTo>
                  <a:lnTo>
                    <a:pt x="221" y="1647"/>
                  </a:lnTo>
                  <a:lnTo>
                    <a:pt x="249" y="1647"/>
                  </a:lnTo>
                  <a:lnTo>
                    <a:pt x="277" y="1642"/>
                  </a:lnTo>
                  <a:lnTo>
                    <a:pt x="300" y="1647"/>
                  </a:lnTo>
                  <a:lnTo>
                    <a:pt x="328" y="1647"/>
                  </a:lnTo>
                  <a:lnTo>
                    <a:pt x="357" y="1653"/>
                  </a:lnTo>
                  <a:lnTo>
                    <a:pt x="385" y="1658"/>
                  </a:lnTo>
                  <a:lnTo>
                    <a:pt x="413" y="1663"/>
                  </a:lnTo>
                  <a:lnTo>
                    <a:pt x="436" y="1658"/>
                  </a:lnTo>
                  <a:lnTo>
                    <a:pt x="464" y="1642"/>
                  </a:lnTo>
                  <a:lnTo>
                    <a:pt x="493" y="1616"/>
                  </a:lnTo>
                  <a:lnTo>
                    <a:pt x="521" y="1573"/>
                  </a:lnTo>
                  <a:lnTo>
                    <a:pt x="550" y="1520"/>
                  </a:lnTo>
                  <a:lnTo>
                    <a:pt x="578" y="1446"/>
                  </a:lnTo>
                  <a:lnTo>
                    <a:pt x="601" y="1360"/>
                  </a:lnTo>
                  <a:lnTo>
                    <a:pt x="629" y="1265"/>
                  </a:lnTo>
                  <a:lnTo>
                    <a:pt x="657" y="1159"/>
                  </a:lnTo>
                  <a:lnTo>
                    <a:pt x="686" y="1047"/>
                  </a:lnTo>
                  <a:lnTo>
                    <a:pt x="714" y="919"/>
                  </a:lnTo>
                  <a:lnTo>
                    <a:pt x="742" y="787"/>
                  </a:lnTo>
                  <a:lnTo>
                    <a:pt x="765" y="654"/>
                  </a:lnTo>
                  <a:lnTo>
                    <a:pt x="793" y="526"/>
                  </a:lnTo>
                  <a:lnTo>
                    <a:pt x="822" y="404"/>
                  </a:lnTo>
                  <a:lnTo>
                    <a:pt x="850" y="314"/>
                  </a:lnTo>
                  <a:lnTo>
                    <a:pt x="878" y="239"/>
                  </a:lnTo>
                  <a:lnTo>
                    <a:pt x="901" y="181"/>
                  </a:lnTo>
                  <a:lnTo>
                    <a:pt x="929" y="122"/>
                  </a:lnTo>
                  <a:lnTo>
                    <a:pt x="958" y="74"/>
                  </a:lnTo>
                  <a:lnTo>
                    <a:pt x="986" y="53"/>
                  </a:lnTo>
                  <a:lnTo>
                    <a:pt x="1014" y="32"/>
                  </a:lnTo>
                  <a:lnTo>
                    <a:pt x="1043" y="11"/>
                  </a:lnTo>
                  <a:lnTo>
                    <a:pt x="1065" y="5"/>
                  </a:lnTo>
                  <a:lnTo>
                    <a:pt x="1094" y="5"/>
                  </a:lnTo>
                  <a:lnTo>
                    <a:pt x="1122" y="5"/>
                  </a:lnTo>
                  <a:lnTo>
                    <a:pt x="1151" y="0"/>
                  </a:lnTo>
                  <a:lnTo>
                    <a:pt x="1179" y="0"/>
                  </a:lnTo>
                  <a:lnTo>
                    <a:pt x="1207" y="0"/>
                  </a:lnTo>
                  <a:lnTo>
                    <a:pt x="1230" y="5"/>
                  </a:lnTo>
                  <a:lnTo>
                    <a:pt x="1258" y="11"/>
                  </a:lnTo>
                  <a:lnTo>
                    <a:pt x="1287" y="16"/>
                  </a:lnTo>
                  <a:lnTo>
                    <a:pt x="1315" y="16"/>
                  </a:lnTo>
                  <a:lnTo>
                    <a:pt x="1343" y="11"/>
                  </a:lnTo>
                  <a:lnTo>
                    <a:pt x="1366" y="11"/>
                  </a:lnTo>
                  <a:lnTo>
                    <a:pt x="1394" y="5"/>
                  </a:lnTo>
                  <a:lnTo>
                    <a:pt x="1423" y="5"/>
                  </a:lnTo>
                  <a:lnTo>
                    <a:pt x="1451" y="5"/>
                  </a:lnTo>
                  <a:lnTo>
                    <a:pt x="1479" y="5"/>
                  </a:lnTo>
                  <a:lnTo>
                    <a:pt x="1508" y="5"/>
                  </a:lnTo>
                  <a:lnTo>
                    <a:pt x="1530" y="0"/>
                  </a:lnTo>
                  <a:lnTo>
                    <a:pt x="1559" y="0"/>
                  </a:lnTo>
                  <a:lnTo>
                    <a:pt x="1587" y="0"/>
                  </a:lnTo>
                  <a:lnTo>
                    <a:pt x="1615" y="0"/>
                  </a:lnTo>
                  <a:lnTo>
                    <a:pt x="1644" y="0"/>
                  </a:lnTo>
                  <a:lnTo>
                    <a:pt x="1666" y="5"/>
                  </a:lnTo>
                  <a:lnTo>
                    <a:pt x="1695" y="0"/>
                  </a:lnTo>
                  <a:lnTo>
                    <a:pt x="1723" y="0"/>
                  </a:lnTo>
                  <a:lnTo>
                    <a:pt x="1751" y="5"/>
                  </a:lnTo>
                  <a:lnTo>
                    <a:pt x="1780" y="0"/>
                  </a:lnTo>
                  <a:lnTo>
                    <a:pt x="1808" y="5"/>
                  </a:lnTo>
                  <a:lnTo>
                    <a:pt x="1831" y="5"/>
                  </a:lnTo>
                  <a:lnTo>
                    <a:pt x="1859" y="5"/>
                  </a:lnTo>
                  <a:lnTo>
                    <a:pt x="1888" y="0"/>
                  </a:lnTo>
                  <a:lnTo>
                    <a:pt x="1916" y="5"/>
                  </a:lnTo>
                  <a:lnTo>
                    <a:pt x="1944" y="5"/>
                  </a:lnTo>
                  <a:lnTo>
                    <a:pt x="1973" y="5"/>
                  </a:lnTo>
                  <a:lnTo>
                    <a:pt x="1995" y="5"/>
                  </a:lnTo>
                  <a:lnTo>
                    <a:pt x="2024" y="5"/>
                  </a:lnTo>
                  <a:lnTo>
                    <a:pt x="2052" y="5"/>
                  </a:lnTo>
                  <a:lnTo>
                    <a:pt x="2080" y="11"/>
                  </a:lnTo>
                  <a:lnTo>
                    <a:pt x="2109" y="5"/>
                  </a:lnTo>
                  <a:lnTo>
                    <a:pt x="2131" y="5"/>
                  </a:lnTo>
                  <a:lnTo>
                    <a:pt x="2160" y="5"/>
                  </a:lnTo>
                  <a:lnTo>
                    <a:pt x="2188" y="0"/>
                  </a:lnTo>
                  <a:lnTo>
                    <a:pt x="2216" y="11"/>
                  </a:lnTo>
                  <a:lnTo>
                    <a:pt x="2245" y="5"/>
                  </a:lnTo>
                  <a:lnTo>
                    <a:pt x="2273" y="5"/>
                  </a:lnTo>
                  <a:lnTo>
                    <a:pt x="2296" y="5"/>
                  </a:lnTo>
                  <a:lnTo>
                    <a:pt x="2324" y="5"/>
                  </a:lnTo>
                </a:path>
              </a:pathLst>
            </a:custGeom>
            <a:noFill/>
            <a:ln w="22225">
              <a:solidFill>
                <a:srgbClr val="BF00BF"/>
              </a:solidFill>
              <a:prstDash val="solid"/>
              <a:round/>
            </a:ln>
            <a:extLst>
              <a:ext uri="{909E8E84-426E-40DD-AFC4-6F175D3DCCD1}">
                <a14:hiddenFill xmlns:a14="http://schemas.microsoft.com/office/drawing/2010/main">
                  <a:solidFill>
                    <a:srgbClr val="FFFFFF"/>
                  </a:solidFill>
                </a14:hiddenFill>
              </a:ext>
            </a:extLst>
          </p:spPr>
          <p:txBody>
            <a:bodyPr/>
            <a:lstStyle/>
            <a:p>
              <a:endParaRPr lang="es-PE" sz="900"/>
            </a:p>
          </p:txBody>
        </p:sp>
        <p:sp>
          <p:nvSpPr>
            <p:cNvPr id="57382" name="Text Box 38"/>
            <p:cNvSpPr txBox="1">
              <a:spLocks noChangeArrowheads="1"/>
            </p:cNvSpPr>
            <p:nvPr/>
          </p:nvSpPr>
          <p:spPr bwMode="auto">
            <a:xfrm>
              <a:off x="6727031" y="2420541"/>
              <a:ext cx="1281113" cy="168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050" dirty="0"/>
                <a:t>Hand at rest</a:t>
              </a:r>
            </a:p>
          </p:txBody>
        </p:sp>
        <p:sp>
          <p:nvSpPr>
            <p:cNvPr id="57383" name="Text Box 39"/>
            <p:cNvSpPr txBox="1">
              <a:spLocks noChangeArrowheads="1"/>
            </p:cNvSpPr>
            <p:nvPr/>
          </p:nvSpPr>
          <p:spPr bwMode="auto">
            <a:xfrm>
              <a:off x="6862763" y="1772841"/>
              <a:ext cx="1012031" cy="336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050" dirty="0"/>
                <a:t>Hand moving to shoulder level</a:t>
              </a:r>
            </a:p>
          </p:txBody>
        </p:sp>
        <p:sp>
          <p:nvSpPr>
            <p:cNvPr id="57384" name="Text Box 40"/>
            <p:cNvSpPr txBox="1">
              <a:spLocks noChangeArrowheads="1"/>
            </p:cNvSpPr>
            <p:nvPr/>
          </p:nvSpPr>
          <p:spPr bwMode="auto">
            <a:xfrm>
              <a:off x="7079457" y="1306116"/>
              <a:ext cx="1115616" cy="168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050" dirty="0"/>
                <a:t>Steady pointing</a:t>
              </a:r>
            </a:p>
          </p:txBody>
        </p:sp>
        <p:sp>
          <p:nvSpPr>
            <p:cNvPr id="57385" name="Line 41"/>
            <p:cNvSpPr>
              <a:spLocks noChangeShapeType="1"/>
            </p:cNvSpPr>
            <p:nvPr/>
          </p:nvSpPr>
          <p:spPr bwMode="auto">
            <a:xfrm flipH="1" flipV="1">
              <a:off x="6938963" y="1102519"/>
              <a:ext cx="123825" cy="236935"/>
            </a:xfrm>
            <a:prstGeom prst="line">
              <a:avLst/>
            </a:prstGeom>
            <a:noFill/>
            <a:ln w="3175">
              <a:solidFill>
                <a:srgbClr val="333333"/>
              </a:solidFill>
              <a:round/>
              <a:tailEnd type="stealth" w="sm" len="sm"/>
            </a:ln>
            <a:extLst>
              <a:ext uri="{909E8E84-426E-40DD-AFC4-6F175D3DCCD1}">
                <a14:hiddenFill xmlns:a14="http://schemas.microsoft.com/office/drawing/2010/main">
                  <a:noFill/>
                </a14:hiddenFill>
              </a:ext>
            </a:extLst>
          </p:spPr>
          <p:txBody>
            <a:bodyPr/>
            <a:lstStyle/>
            <a:p>
              <a:endParaRPr lang="es-PE" sz="900"/>
            </a:p>
          </p:txBody>
        </p:sp>
        <p:sp>
          <p:nvSpPr>
            <p:cNvPr id="57386" name="Line 42"/>
            <p:cNvSpPr>
              <a:spLocks noChangeShapeType="1"/>
            </p:cNvSpPr>
            <p:nvPr/>
          </p:nvSpPr>
          <p:spPr bwMode="auto">
            <a:xfrm flipH="1" flipV="1">
              <a:off x="6640116" y="1766888"/>
              <a:ext cx="171450" cy="102394"/>
            </a:xfrm>
            <a:prstGeom prst="line">
              <a:avLst/>
            </a:prstGeom>
            <a:noFill/>
            <a:ln w="3175">
              <a:solidFill>
                <a:srgbClr val="333333"/>
              </a:solidFill>
              <a:round/>
              <a:tailEnd type="stealth" w="sm" len="sm"/>
            </a:ln>
            <a:extLst>
              <a:ext uri="{909E8E84-426E-40DD-AFC4-6F175D3DCCD1}">
                <a14:hiddenFill xmlns:a14="http://schemas.microsoft.com/office/drawing/2010/main">
                  <a:noFill/>
                </a14:hiddenFill>
              </a:ext>
            </a:extLst>
          </p:spPr>
          <p:txBody>
            <a:bodyPr/>
            <a:lstStyle/>
            <a:p>
              <a:endParaRPr lang="es-PE" sz="900"/>
            </a:p>
          </p:txBody>
        </p:sp>
        <p:sp>
          <p:nvSpPr>
            <p:cNvPr id="57387" name="Line 43"/>
            <p:cNvSpPr>
              <a:spLocks noChangeShapeType="1"/>
            </p:cNvSpPr>
            <p:nvPr/>
          </p:nvSpPr>
          <p:spPr bwMode="auto">
            <a:xfrm flipH="1">
              <a:off x="6409135" y="2521744"/>
              <a:ext cx="267890" cy="97631"/>
            </a:xfrm>
            <a:prstGeom prst="line">
              <a:avLst/>
            </a:prstGeom>
            <a:noFill/>
            <a:ln w="3175">
              <a:solidFill>
                <a:srgbClr val="333333"/>
              </a:solidFill>
              <a:round/>
              <a:tailEnd type="stealth" w="sm" len="sm"/>
            </a:ln>
            <a:extLst>
              <a:ext uri="{909E8E84-426E-40DD-AFC4-6F175D3DCCD1}">
                <a14:hiddenFill xmlns:a14="http://schemas.microsoft.com/office/drawing/2010/main">
                  <a:noFill/>
                </a14:hiddenFill>
              </a:ext>
            </a:extLst>
          </p:spPr>
          <p:txBody>
            <a:bodyPr/>
            <a:lstStyle/>
            <a:p>
              <a:endParaRPr lang="es-PE" sz="900"/>
            </a:p>
          </p:txBody>
        </p:sp>
        <p:sp>
          <p:nvSpPr>
            <p:cNvPr id="57388" name="Line 44"/>
            <p:cNvSpPr>
              <a:spLocks noChangeShapeType="1"/>
            </p:cNvSpPr>
            <p:nvPr/>
          </p:nvSpPr>
          <p:spPr bwMode="auto">
            <a:xfrm flipV="1">
              <a:off x="5960269" y="2921794"/>
              <a:ext cx="2381" cy="208359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89" name="Line 45"/>
            <p:cNvSpPr>
              <a:spLocks noChangeShapeType="1"/>
            </p:cNvSpPr>
            <p:nvPr/>
          </p:nvSpPr>
          <p:spPr bwMode="auto">
            <a:xfrm>
              <a:off x="5960269" y="5005388"/>
              <a:ext cx="1652588"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90" name="Line 46"/>
            <p:cNvSpPr>
              <a:spLocks noChangeShapeType="1"/>
            </p:cNvSpPr>
            <p:nvPr/>
          </p:nvSpPr>
          <p:spPr bwMode="auto">
            <a:xfrm flipV="1">
              <a:off x="5960269" y="2921794"/>
              <a:ext cx="2381" cy="208359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91" name="Line 47"/>
            <p:cNvSpPr>
              <a:spLocks noChangeShapeType="1"/>
            </p:cNvSpPr>
            <p:nvPr/>
          </p:nvSpPr>
          <p:spPr bwMode="auto">
            <a:xfrm flipV="1">
              <a:off x="5960269" y="4974432"/>
              <a:ext cx="2381" cy="3095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92" name="Line 48"/>
            <p:cNvSpPr>
              <a:spLocks noChangeShapeType="1"/>
            </p:cNvSpPr>
            <p:nvPr/>
          </p:nvSpPr>
          <p:spPr bwMode="auto">
            <a:xfrm>
              <a:off x="5960269" y="2926557"/>
              <a:ext cx="2381" cy="2619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93" name="Rectangle 49"/>
            <p:cNvSpPr>
              <a:spLocks noChangeArrowheads="1"/>
            </p:cNvSpPr>
            <p:nvPr/>
          </p:nvSpPr>
          <p:spPr bwMode="auto">
            <a:xfrm>
              <a:off x="5949554" y="5020866"/>
              <a:ext cx="72628" cy="3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
                  <a:latin typeface="Helvetica" pitchFamily="34" charset="0"/>
                </a:rPr>
                <a:t>0</a:t>
              </a:r>
            </a:p>
          </p:txBody>
        </p:sp>
        <p:sp>
          <p:nvSpPr>
            <p:cNvPr id="57394" name="Line 50"/>
            <p:cNvSpPr>
              <a:spLocks noChangeShapeType="1"/>
            </p:cNvSpPr>
            <p:nvPr/>
          </p:nvSpPr>
          <p:spPr bwMode="auto">
            <a:xfrm flipV="1">
              <a:off x="6143625" y="4974432"/>
              <a:ext cx="0" cy="3095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95" name="Rectangle 51"/>
            <p:cNvSpPr>
              <a:spLocks noChangeArrowheads="1"/>
            </p:cNvSpPr>
            <p:nvPr/>
          </p:nvSpPr>
          <p:spPr bwMode="auto">
            <a:xfrm>
              <a:off x="6116242" y="5020866"/>
              <a:ext cx="144065" cy="3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
                  <a:latin typeface="Helvetica" pitchFamily="34" charset="0"/>
                </a:rPr>
                <a:t>10</a:t>
              </a:r>
            </a:p>
          </p:txBody>
        </p:sp>
        <p:sp>
          <p:nvSpPr>
            <p:cNvPr id="57396" name="Line 52"/>
            <p:cNvSpPr>
              <a:spLocks noChangeShapeType="1"/>
            </p:cNvSpPr>
            <p:nvPr/>
          </p:nvSpPr>
          <p:spPr bwMode="auto">
            <a:xfrm flipV="1">
              <a:off x="6326981" y="4974432"/>
              <a:ext cx="0" cy="3095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97" name="Rectangle 53"/>
            <p:cNvSpPr>
              <a:spLocks noChangeArrowheads="1"/>
            </p:cNvSpPr>
            <p:nvPr/>
          </p:nvSpPr>
          <p:spPr bwMode="auto">
            <a:xfrm>
              <a:off x="6299597" y="5020866"/>
              <a:ext cx="145256" cy="3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
                  <a:latin typeface="Helvetica" pitchFamily="34" charset="0"/>
                </a:rPr>
                <a:t>20</a:t>
              </a:r>
            </a:p>
          </p:txBody>
        </p:sp>
        <p:sp>
          <p:nvSpPr>
            <p:cNvPr id="57398" name="Line 54"/>
            <p:cNvSpPr>
              <a:spLocks noChangeShapeType="1"/>
            </p:cNvSpPr>
            <p:nvPr/>
          </p:nvSpPr>
          <p:spPr bwMode="auto">
            <a:xfrm flipV="1">
              <a:off x="6507957" y="4974432"/>
              <a:ext cx="2381" cy="3095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399" name="Rectangle 55"/>
            <p:cNvSpPr>
              <a:spLocks noChangeArrowheads="1"/>
            </p:cNvSpPr>
            <p:nvPr/>
          </p:nvSpPr>
          <p:spPr bwMode="auto">
            <a:xfrm>
              <a:off x="6482954" y="5020866"/>
              <a:ext cx="145256" cy="3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
                  <a:latin typeface="Helvetica" pitchFamily="34" charset="0"/>
                </a:rPr>
                <a:t>30</a:t>
              </a:r>
            </a:p>
          </p:txBody>
        </p:sp>
        <p:sp>
          <p:nvSpPr>
            <p:cNvPr id="57400" name="Line 56"/>
            <p:cNvSpPr>
              <a:spLocks noChangeShapeType="1"/>
            </p:cNvSpPr>
            <p:nvPr/>
          </p:nvSpPr>
          <p:spPr bwMode="auto">
            <a:xfrm flipV="1">
              <a:off x="6691313" y="4974432"/>
              <a:ext cx="0" cy="3095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401" name="Rectangle 57"/>
            <p:cNvSpPr>
              <a:spLocks noChangeArrowheads="1"/>
            </p:cNvSpPr>
            <p:nvPr/>
          </p:nvSpPr>
          <p:spPr bwMode="auto">
            <a:xfrm>
              <a:off x="6666310" y="5020866"/>
              <a:ext cx="145256" cy="3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
                  <a:latin typeface="Helvetica" pitchFamily="34" charset="0"/>
                </a:rPr>
                <a:t>40</a:t>
              </a:r>
            </a:p>
          </p:txBody>
        </p:sp>
        <p:sp>
          <p:nvSpPr>
            <p:cNvPr id="57402" name="Line 58"/>
            <p:cNvSpPr>
              <a:spLocks noChangeShapeType="1"/>
            </p:cNvSpPr>
            <p:nvPr/>
          </p:nvSpPr>
          <p:spPr bwMode="auto">
            <a:xfrm flipV="1">
              <a:off x="6877051" y="4974432"/>
              <a:ext cx="2381" cy="3095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403" name="Rectangle 59"/>
            <p:cNvSpPr>
              <a:spLocks noChangeArrowheads="1"/>
            </p:cNvSpPr>
            <p:nvPr/>
          </p:nvSpPr>
          <p:spPr bwMode="auto">
            <a:xfrm>
              <a:off x="6852048" y="5020866"/>
              <a:ext cx="144065" cy="3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
                  <a:latin typeface="Helvetica" pitchFamily="34" charset="0"/>
                </a:rPr>
                <a:t>50</a:t>
              </a:r>
            </a:p>
          </p:txBody>
        </p:sp>
        <p:sp>
          <p:nvSpPr>
            <p:cNvPr id="57404" name="Line 60"/>
            <p:cNvSpPr>
              <a:spLocks noChangeShapeType="1"/>
            </p:cNvSpPr>
            <p:nvPr/>
          </p:nvSpPr>
          <p:spPr bwMode="auto">
            <a:xfrm flipV="1">
              <a:off x="7060406" y="4974432"/>
              <a:ext cx="0" cy="3095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405" name="Rectangle 61"/>
            <p:cNvSpPr>
              <a:spLocks noChangeArrowheads="1"/>
            </p:cNvSpPr>
            <p:nvPr/>
          </p:nvSpPr>
          <p:spPr bwMode="auto">
            <a:xfrm>
              <a:off x="7033023" y="5020866"/>
              <a:ext cx="145256" cy="3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
                  <a:latin typeface="Helvetica" pitchFamily="34" charset="0"/>
                </a:rPr>
                <a:t>60</a:t>
              </a:r>
            </a:p>
          </p:txBody>
        </p:sp>
        <p:sp>
          <p:nvSpPr>
            <p:cNvPr id="57406" name="Line 62"/>
            <p:cNvSpPr>
              <a:spLocks noChangeShapeType="1"/>
            </p:cNvSpPr>
            <p:nvPr/>
          </p:nvSpPr>
          <p:spPr bwMode="auto">
            <a:xfrm flipV="1">
              <a:off x="7243763" y="4974432"/>
              <a:ext cx="0" cy="3095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407" name="Rectangle 63"/>
            <p:cNvSpPr>
              <a:spLocks noChangeArrowheads="1"/>
            </p:cNvSpPr>
            <p:nvPr/>
          </p:nvSpPr>
          <p:spPr bwMode="auto">
            <a:xfrm>
              <a:off x="7218761" y="5020866"/>
              <a:ext cx="144065" cy="3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
                  <a:latin typeface="Helvetica" pitchFamily="34" charset="0"/>
                </a:rPr>
                <a:t>70</a:t>
              </a:r>
            </a:p>
          </p:txBody>
        </p:sp>
        <p:sp>
          <p:nvSpPr>
            <p:cNvPr id="57408" name="Line 64"/>
            <p:cNvSpPr>
              <a:spLocks noChangeShapeType="1"/>
            </p:cNvSpPr>
            <p:nvPr/>
          </p:nvSpPr>
          <p:spPr bwMode="auto">
            <a:xfrm flipV="1">
              <a:off x="7424738" y="4974432"/>
              <a:ext cx="2381" cy="3095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409" name="Rectangle 65"/>
            <p:cNvSpPr>
              <a:spLocks noChangeArrowheads="1"/>
            </p:cNvSpPr>
            <p:nvPr/>
          </p:nvSpPr>
          <p:spPr bwMode="auto">
            <a:xfrm>
              <a:off x="7399735" y="5020866"/>
              <a:ext cx="145256" cy="3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
                  <a:latin typeface="Helvetica" pitchFamily="34" charset="0"/>
                </a:rPr>
                <a:t>80</a:t>
              </a:r>
            </a:p>
          </p:txBody>
        </p:sp>
        <p:sp>
          <p:nvSpPr>
            <p:cNvPr id="57410" name="Line 66"/>
            <p:cNvSpPr>
              <a:spLocks noChangeShapeType="1"/>
            </p:cNvSpPr>
            <p:nvPr/>
          </p:nvSpPr>
          <p:spPr bwMode="auto">
            <a:xfrm flipV="1">
              <a:off x="7612856" y="4974432"/>
              <a:ext cx="0" cy="3095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411" name="Rectangle 67"/>
            <p:cNvSpPr>
              <a:spLocks noChangeArrowheads="1"/>
            </p:cNvSpPr>
            <p:nvPr/>
          </p:nvSpPr>
          <p:spPr bwMode="auto">
            <a:xfrm>
              <a:off x="7585473" y="5020866"/>
              <a:ext cx="145256" cy="3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
                  <a:latin typeface="Helvetica" pitchFamily="34" charset="0"/>
                </a:rPr>
                <a:t>90</a:t>
              </a:r>
            </a:p>
          </p:txBody>
        </p:sp>
        <p:sp>
          <p:nvSpPr>
            <p:cNvPr id="57412" name="Line 68"/>
            <p:cNvSpPr>
              <a:spLocks noChangeShapeType="1"/>
            </p:cNvSpPr>
            <p:nvPr/>
          </p:nvSpPr>
          <p:spPr bwMode="auto">
            <a:xfrm>
              <a:off x="5960269" y="5005388"/>
              <a:ext cx="16669"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413" name="Line 69"/>
            <p:cNvSpPr>
              <a:spLocks noChangeShapeType="1"/>
            </p:cNvSpPr>
            <p:nvPr/>
          </p:nvSpPr>
          <p:spPr bwMode="auto">
            <a:xfrm flipH="1">
              <a:off x="7593806" y="5005388"/>
              <a:ext cx="19050"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414" name="Line 70"/>
            <p:cNvSpPr>
              <a:spLocks noChangeShapeType="1"/>
            </p:cNvSpPr>
            <p:nvPr/>
          </p:nvSpPr>
          <p:spPr bwMode="auto">
            <a:xfrm>
              <a:off x="5960269" y="4658916"/>
              <a:ext cx="16669"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415" name="Line 71"/>
            <p:cNvSpPr>
              <a:spLocks noChangeShapeType="1"/>
            </p:cNvSpPr>
            <p:nvPr/>
          </p:nvSpPr>
          <p:spPr bwMode="auto">
            <a:xfrm>
              <a:off x="5960269" y="4312444"/>
              <a:ext cx="16669"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416" name="Line 72"/>
            <p:cNvSpPr>
              <a:spLocks noChangeShapeType="1"/>
            </p:cNvSpPr>
            <p:nvPr/>
          </p:nvSpPr>
          <p:spPr bwMode="auto">
            <a:xfrm>
              <a:off x="5960269" y="3965972"/>
              <a:ext cx="16669"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417" name="Line 73"/>
            <p:cNvSpPr>
              <a:spLocks noChangeShapeType="1"/>
            </p:cNvSpPr>
            <p:nvPr/>
          </p:nvSpPr>
          <p:spPr bwMode="auto">
            <a:xfrm>
              <a:off x="5960269" y="3619500"/>
              <a:ext cx="16669"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418" name="Line 74"/>
            <p:cNvSpPr>
              <a:spLocks noChangeShapeType="1"/>
            </p:cNvSpPr>
            <p:nvPr/>
          </p:nvSpPr>
          <p:spPr bwMode="auto">
            <a:xfrm>
              <a:off x="5960269" y="3273029"/>
              <a:ext cx="16669"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419" name="Line 75"/>
            <p:cNvSpPr>
              <a:spLocks noChangeShapeType="1"/>
            </p:cNvSpPr>
            <p:nvPr/>
          </p:nvSpPr>
          <p:spPr bwMode="auto">
            <a:xfrm>
              <a:off x="5960269" y="2926556"/>
              <a:ext cx="16669"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420" name="Line 76"/>
            <p:cNvSpPr>
              <a:spLocks noChangeShapeType="1"/>
            </p:cNvSpPr>
            <p:nvPr/>
          </p:nvSpPr>
          <p:spPr bwMode="auto">
            <a:xfrm flipV="1">
              <a:off x="5960269" y="2921794"/>
              <a:ext cx="2381" cy="208359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s-PE" sz="900"/>
            </a:p>
          </p:txBody>
        </p:sp>
        <p:sp>
          <p:nvSpPr>
            <p:cNvPr id="57421" name="Freeform 77"/>
            <p:cNvSpPr/>
            <p:nvPr/>
          </p:nvSpPr>
          <p:spPr bwMode="auto">
            <a:xfrm>
              <a:off x="5976938" y="3076576"/>
              <a:ext cx="1559719" cy="1697831"/>
            </a:xfrm>
            <a:custGeom>
              <a:avLst/>
              <a:gdLst>
                <a:gd name="T0" fmla="*/ 2147483646 w 2324"/>
                <a:gd name="T1" fmla="*/ 2147483646 h 1636"/>
                <a:gd name="T2" fmla="*/ 2147483646 w 2324"/>
                <a:gd name="T3" fmla="*/ 2147483646 h 1636"/>
                <a:gd name="T4" fmla="*/ 2147483646 w 2324"/>
                <a:gd name="T5" fmla="*/ 2147483646 h 1636"/>
                <a:gd name="T6" fmla="*/ 2147483646 w 2324"/>
                <a:gd name="T7" fmla="*/ 2147483646 h 1636"/>
                <a:gd name="T8" fmla="*/ 2147483646 w 2324"/>
                <a:gd name="T9" fmla="*/ 2147483646 h 1636"/>
                <a:gd name="T10" fmla="*/ 2147483646 w 2324"/>
                <a:gd name="T11" fmla="*/ 2147483646 h 1636"/>
                <a:gd name="T12" fmla="*/ 2147483646 w 2324"/>
                <a:gd name="T13" fmla="*/ 2147483646 h 1636"/>
                <a:gd name="T14" fmla="*/ 2147483646 w 2324"/>
                <a:gd name="T15" fmla="*/ 2147483646 h 1636"/>
                <a:gd name="T16" fmla="*/ 2147483646 w 2324"/>
                <a:gd name="T17" fmla="*/ 2147483646 h 1636"/>
                <a:gd name="T18" fmla="*/ 2147483646 w 2324"/>
                <a:gd name="T19" fmla="*/ 2147483646 h 1636"/>
                <a:gd name="T20" fmla="*/ 2147483646 w 2324"/>
                <a:gd name="T21" fmla="*/ 2147483646 h 1636"/>
                <a:gd name="T22" fmla="*/ 2147483646 w 2324"/>
                <a:gd name="T23" fmla="*/ 2147483646 h 1636"/>
                <a:gd name="T24" fmla="*/ 2147483646 w 2324"/>
                <a:gd name="T25" fmla="*/ 2147483646 h 1636"/>
                <a:gd name="T26" fmla="*/ 2147483646 w 2324"/>
                <a:gd name="T27" fmla="*/ 2147483646 h 1636"/>
                <a:gd name="T28" fmla="*/ 2147483646 w 2324"/>
                <a:gd name="T29" fmla="*/ 2147483646 h 1636"/>
                <a:gd name="T30" fmla="*/ 2147483646 w 2324"/>
                <a:gd name="T31" fmla="*/ 2147483646 h 1636"/>
                <a:gd name="T32" fmla="*/ 2147483646 w 2324"/>
                <a:gd name="T33" fmla="*/ 2147483646 h 1636"/>
                <a:gd name="T34" fmla="*/ 2147483646 w 2324"/>
                <a:gd name="T35" fmla="*/ 2147483646 h 1636"/>
                <a:gd name="T36" fmla="*/ 2147483646 w 2324"/>
                <a:gd name="T37" fmla="*/ 2147483646 h 1636"/>
                <a:gd name="T38" fmla="*/ 2147483646 w 2324"/>
                <a:gd name="T39" fmla="*/ 2147483646 h 1636"/>
                <a:gd name="T40" fmla="*/ 2147483646 w 2324"/>
                <a:gd name="T41" fmla="*/ 2147483646 h 1636"/>
                <a:gd name="T42" fmla="*/ 2147483646 w 2324"/>
                <a:gd name="T43" fmla="*/ 2147483646 h 1636"/>
                <a:gd name="T44" fmla="*/ 2147483646 w 2324"/>
                <a:gd name="T45" fmla="*/ 2147483646 h 1636"/>
                <a:gd name="T46" fmla="*/ 2147483646 w 2324"/>
                <a:gd name="T47" fmla="*/ 2147483646 h 1636"/>
                <a:gd name="T48" fmla="*/ 2147483646 w 2324"/>
                <a:gd name="T49" fmla="*/ 2147483646 h 1636"/>
                <a:gd name="T50" fmla="*/ 2147483646 w 2324"/>
                <a:gd name="T51" fmla="*/ 2147483646 h 1636"/>
                <a:gd name="T52" fmla="*/ 2147483646 w 2324"/>
                <a:gd name="T53" fmla="*/ 2147483646 h 1636"/>
                <a:gd name="T54" fmla="*/ 2147483646 w 2324"/>
                <a:gd name="T55" fmla="*/ 2147483646 h 1636"/>
                <a:gd name="T56" fmla="*/ 2147483646 w 2324"/>
                <a:gd name="T57" fmla="*/ 2147483646 h 1636"/>
                <a:gd name="T58" fmla="*/ 2147483646 w 2324"/>
                <a:gd name="T59" fmla="*/ 2147483646 h 1636"/>
                <a:gd name="T60" fmla="*/ 2147483646 w 2324"/>
                <a:gd name="T61" fmla="*/ 2147483646 h 1636"/>
                <a:gd name="T62" fmla="*/ 2147483646 w 2324"/>
                <a:gd name="T63" fmla="*/ 2147483646 h 1636"/>
                <a:gd name="T64" fmla="*/ 2147483646 w 2324"/>
                <a:gd name="T65" fmla="*/ 2147483646 h 1636"/>
                <a:gd name="T66" fmla="*/ 2147483646 w 2324"/>
                <a:gd name="T67" fmla="*/ 2147483646 h 1636"/>
                <a:gd name="T68" fmla="*/ 2147483646 w 2324"/>
                <a:gd name="T69" fmla="*/ 0 h 1636"/>
                <a:gd name="T70" fmla="*/ 2147483646 w 2324"/>
                <a:gd name="T71" fmla="*/ 2147483646 h 1636"/>
                <a:gd name="T72" fmla="*/ 2147483646 w 2324"/>
                <a:gd name="T73" fmla="*/ 0 h 1636"/>
                <a:gd name="T74" fmla="*/ 2147483646 w 2324"/>
                <a:gd name="T75" fmla="*/ 0 h 1636"/>
                <a:gd name="T76" fmla="*/ 2147483646 w 2324"/>
                <a:gd name="T77" fmla="*/ 0 h 1636"/>
                <a:gd name="T78" fmla="*/ 2147483646 w 2324"/>
                <a:gd name="T79" fmla="*/ 2147483646 h 1636"/>
                <a:gd name="T80" fmla="*/ 2147483646 w 2324"/>
                <a:gd name="T81" fmla="*/ 2147483646 h 1636"/>
                <a:gd name="T82" fmla="*/ 2147483646 w 2324"/>
                <a:gd name="T83" fmla="*/ 2147483646 h 1636"/>
                <a:gd name="T84" fmla="*/ 2147483646 w 2324"/>
                <a:gd name="T85" fmla="*/ 2147483646 h 16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24"/>
                <a:gd name="T130" fmla="*/ 0 h 1636"/>
                <a:gd name="T131" fmla="*/ 2324 w 2324"/>
                <a:gd name="T132" fmla="*/ 1636 h 16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24" h="1636">
                  <a:moveTo>
                    <a:pt x="0" y="1636"/>
                  </a:moveTo>
                  <a:lnTo>
                    <a:pt x="28" y="1636"/>
                  </a:lnTo>
                  <a:lnTo>
                    <a:pt x="56" y="1631"/>
                  </a:lnTo>
                  <a:lnTo>
                    <a:pt x="85" y="1631"/>
                  </a:lnTo>
                  <a:lnTo>
                    <a:pt x="113" y="1631"/>
                  </a:lnTo>
                  <a:lnTo>
                    <a:pt x="136" y="1631"/>
                  </a:lnTo>
                  <a:lnTo>
                    <a:pt x="164" y="1631"/>
                  </a:lnTo>
                  <a:lnTo>
                    <a:pt x="192" y="1631"/>
                  </a:lnTo>
                  <a:lnTo>
                    <a:pt x="221" y="1631"/>
                  </a:lnTo>
                  <a:lnTo>
                    <a:pt x="249" y="1631"/>
                  </a:lnTo>
                  <a:lnTo>
                    <a:pt x="277" y="1631"/>
                  </a:lnTo>
                  <a:lnTo>
                    <a:pt x="300" y="1631"/>
                  </a:lnTo>
                  <a:lnTo>
                    <a:pt x="328" y="1626"/>
                  </a:lnTo>
                  <a:lnTo>
                    <a:pt x="357" y="1631"/>
                  </a:lnTo>
                  <a:lnTo>
                    <a:pt x="385" y="1621"/>
                  </a:lnTo>
                  <a:lnTo>
                    <a:pt x="413" y="1610"/>
                  </a:lnTo>
                  <a:lnTo>
                    <a:pt x="436" y="1589"/>
                  </a:lnTo>
                  <a:lnTo>
                    <a:pt x="464" y="1567"/>
                  </a:lnTo>
                  <a:lnTo>
                    <a:pt x="493" y="1541"/>
                  </a:lnTo>
                  <a:lnTo>
                    <a:pt x="521" y="1493"/>
                  </a:lnTo>
                  <a:lnTo>
                    <a:pt x="550" y="1456"/>
                  </a:lnTo>
                  <a:lnTo>
                    <a:pt x="578" y="1403"/>
                  </a:lnTo>
                  <a:lnTo>
                    <a:pt x="601" y="1339"/>
                  </a:lnTo>
                  <a:lnTo>
                    <a:pt x="629" y="1270"/>
                  </a:lnTo>
                  <a:lnTo>
                    <a:pt x="657" y="1190"/>
                  </a:lnTo>
                  <a:lnTo>
                    <a:pt x="686" y="1110"/>
                  </a:lnTo>
                  <a:lnTo>
                    <a:pt x="714" y="1020"/>
                  </a:lnTo>
                  <a:lnTo>
                    <a:pt x="742" y="930"/>
                  </a:lnTo>
                  <a:lnTo>
                    <a:pt x="765" y="839"/>
                  </a:lnTo>
                  <a:lnTo>
                    <a:pt x="793" y="754"/>
                  </a:lnTo>
                  <a:lnTo>
                    <a:pt x="822" y="691"/>
                  </a:lnTo>
                  <a:lnTo>
                    <a:pt x="850" y="637"/>
                  </a:lnTo>
                  <a:lnTo>
                    <a:pt x="878" y="595"/>
                  </a:lnTo>
                  <a:lnTo>
                    <a:pt x="901" y="558"/>
                  </a:lnTo>
                  <a:lnTo>
                    <a:pt x="929" y="520"/>
                  </a:lnTo>
                  <a:lnTo>
                    <a:pt x="958" y="494"/>
                  </a:lnTo>
                  <a:lnTo>
                    <a:pt x="986" y="457"/>
                  </a:lnTo>
                  <a:lnTo>
                    <a:pt x="1014" y="425"/>
                  </a:lnTo>
                  <a:lnTo>
                    <a:pt x="1043" y="388"/>
                  </a:lnTo>
                  <a:lnTo>
                    <a:pt x="1065" y="350"/>
                  </a:lnTo>
                  <a:lnTo>
                    <a:pt x="1094" y="313"/>
                  </a:lnTo>
                  <a:lnTo>
                    <a:pt x="1122" y="287"/>
                  </a:lnTo>
                  <a:lnTo>
                    <a:pt x="1151" y="271"/>
                  </a:lnTo>
                  <a:lnTo>
                    <a:pt x="1179" y="271"/>
                  </a:lnTo>
                  <a:lnTo>
                    <a:pt x="1207" y="271"/>
                  </a:lnTo>
                  <a:lnTo>
                    <a:pt x="1230" y="281"/>
                  </a:lnTo>
                  <a:lnTo>
                    <a:pt x="1258" y="292"/>
                  </a:lnTo>
                  <a:lnTo>
                    <a:pt x="1287" y="303"/>
                  </a:lnTo>
                  <a:lnTo>
                    <a:pt x="1315" y="297"/>
                  </a:lnTo>
                  <a:lnTo>
                    <a:pt x="1343" y="297"/>
                  </a:lnTo>
                  <a:lnTo>
                    <a:pt x="1366" y="287"/>
                  </a:lnTo>
                  <a:lnTo>
                    <a:pt x="1394" y="271"/>
                  </a:lnTo>
                  <a:lnTo>
                    <a:pt x="1423" y="249"/>
                  </a:lnTo>
                  <a:lnTo>
                    <a:pt x="1451" y="218"/>
                  </a:lnTo>
                  <a:lnTo>
                    <a:pt x="1479" y="175"/>
                  </a:lnTo>
                  <a:lnTo>
                    <a:pt x="1508" y="133"/>
                  </a:lnTo>
                  <a:lnTo>
                    <a:pt x="1530" y="95"/>
                  </a:lnTo>
                  <a:lnTo>
                    <a:pt x="1559" y="63"/>
                  </a:lnTo>
                  <a:lnTo>
                    <a:pt x="1587" y="48"/>
                  </a:lnTo>
                  <a:lnTo>
                    <a:pt x="1615" y="37"/>
                  </a:lnTo>
                  <a:lnTo>
                    <a:pt x="1644" y="26"/>
                  </a:lnTo>
                  <a:lnTo>
                    <a:pt x="1666" y="21"/>
                  </a:lnTo>
                  <a:lnTo>
                    <a:pt x="1695" y="21"/>
                  </a:lnTo>
                  <a:lnTo>
                    <a:pt x="1723" y="16"/>
                  </a:lnTo>
                  <a:lnTo>
                    <a:pt x="1751" y="10"/>
                  </a:lnTo>
                  <a:lnTo>
                    <a:pt x="1780" y="10"/>
                  </a:lnTo>
                  <a:lnTo>
                    <a:pt x="1808" y="10"/>
                  </a:lnTo>
                  <a:lnTo>
                    <a:pt x="1831" y="5"/>
                  </a:lnTo>
                  <a:lnTo>
                    <a:pt x="1859" y="0"/>
                  </a:lnTo>
                  <a:lnTo>
                    <a:pt x="1888" y="0"/>
                  </a:lnTo>
                  <a:lnTo>
                    <a:pt x="1916" y="0"/>
                  </a:lnTo>
                  <a:lnTo>
                    <a:pt x="1944" y="5"/>
                  </a:lnTo>
                  <a:lnTo>
                    <a:pt x="1973" y="0"/>
                  </a:lnTo>
                  <a:lnTo>
                    <a:pt x="1995" y="0"/>
                  </a:lnTo>
                  <a:lnTo>
                    <a:pt x="2024" y="0"/>
                  </a:lnTo>
                  <a:lnTo>
                    <a:pt x="2052" y="0"/>
                  </a:lnTo>
                  <a:lnTo>
                    <a:pt x="2080" y="0"/>
                  </a:lnTo>
                  <a:lnTo>
                    <a:pt x="2109" y="0"/>
                  </a:lnTo>
                  <a:lnTo>
                    <a:pt x="2131" y="0"/>
                  </a:lnTo>
                  <a:lnTo>
                    <a:pt x="2160" y="5"/>
                  </a:lnTo>
                  <a:lnTo>
                    <a:pt x="2188" y="0"/>
                  </a:lnTo>
                  <a:lnTo>
                    <a:pt x="2216" y="5"/>
                  </a:lnTo>
                  <a:lnTo>
                    <a:pt x="2245" y="5"/>
                  </a:lnTo>
                  <a:lnTo>
                    <a:pt x="2273" y="5"/>
                  </a:lnTo>
                  <a:lnTo>
                    <a:pt x="2296" y="5"/>
                  </a:lnTo>
                  <a:lnTo>
                    <a:pt x="2324" y="5"/>
                  </a:lnTo>
                </a:path>
              </a:pathLst>
            </a:custGeom>
            <a:noFill/>
            <a:ln w="25400">
              <a:solidFill>
                <a:srgbClr val="007F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s-PE" sz="900"/>
            </a:p>
          </p:txBody>
        </p:sp>
        <p:sp>
          <p:nvSpPr>
            <p:cNvPr id="57422" name="Freeform 78"/>
            <p:cNvSpPr/>
            <p:nvPr/>
          </p:nvSpPr>
          <p:spPr bwMode="auto">
            <a:xfrm>
              <a:off x="5976938" y="2983707"/>
              <a:ext cx="1559719" cy="1664494"/>
            </a:xfrm>
            <a:custGeom>
              <a:avLst/>
              <a:gdLst>
                <a:gd name="T0" fmla="*/ 2147483646 w 2324"/>
                <a:gd name="T1" fmla="*/ 2147483646 h 1605"/>
                <a:gd name="T2" fmla="*/ 2147483646 w 2324"/>
                <a:gd name="T3" fmla="*/ 2147483646 h 1605"/>
                <a:gd name="T4" fmla="*/ 2147483646 w 2324"/>
                <a:gd name="T5" fmla="*/ 2147483646 h 1605"/>
                <a:gd name="T6" fmla="*/ 2147483646 w 2324"/>
                <a:gd name="T7" fmla="*/ 2147483646 h 1605"/>
                <a:gd name="T8" fmla="*/ 2147483646 w 2324"/>
                <a:gd name="T9" fmla="*/ 2147483646 h 1605"/>
                <a:gd name="T10" fmla="*/ 2147483646 w 2324"/>
                <a:gd name="T11" fmla="*/ 2147483646 h 1605"/>
                <a:gd name="T12" fmla="*/ 2147483646 w 2324"/>
                <a:gd name="T13" fmla="*/ 2147483646 h 1605"/>
                <a:gd name="T14" fmla="*/ 2147483646 w 2324"/>
                <a:gd name="T15" fmla="*/ 2147483646 h 1605"/>
                <a:gd name="T16" fmla="*/ 2147483646 w 2324"/>
                <a:gd name="T17" fmla="*/ 2147483646 h 1605"/>
                <a:gd name="T18" fmla="*/ 2147483646 w 2324"/>
                <a:gd name="T19" fmla="*/ 2147483646 h 1605"/>
                <a:gd name="T20" fmla="*/ 2147483646 w 2324"/>
                <a:gd name="T21" fmla="*/ 2147483646 h 1605"/>
                <a:gd name="T22" fmla="*/ 2147483646 w 2324"/>
                <a:gd name="T23" fmla="*/ 2147483646 h 1605"/>
                <a:gd name="T24" fmla="*/ 2147483646 w 2324"/>
                <a:gd name="T25" fmla="*/ 2147483646 h 1605"/>
                <a:gd name="T26" fmla="*/ 2147483646 w 2324"/>
                <a:gd name="T27" fmla="*/ 2147483646 h 1605"/>
                <a:gd name="T28" fmla="*/ 2147483646 w 2324"/>
                <a:gd name="T29" fmla="*/ 2147483646 h 1605"/>
                <a:gd name="T30" fmla="*/ 2147483646 w 2324"/>
                <a:gd name="T31" fmla="*/ 2147483646 h 1605"/>
                <a:gd name="T32" fmla="*/ 2147483646 w 2324"/>
                <a:gd name="T33" fmla="*/ 2147483646 h 1605"/>
                <a:gd name="T34" fmla="*/ 2147483646 w 2324"/>
                <a:gd name="T35" fmla="*/ 2147483646 h 1605"/>
                <a:gd name="T36" fmla="*/ 2147483646 w 2324"/>
                <a:gd name="T37" fmla="*/ 2147483646 h 1605"/>
                <a:gd name="T38" fmla="*/ 2147483646 w 2324"/>
                <a:gd name="T39" fmla="*/ 2147483646 h 1605"/>
                <a:gd name="T40" fmla="*/ 2147483646 w 2324"/>
                <a:gd name="T41" fmla="*/ 2147483646 h 1605"/>
                <a:gd name="T42" fmla="*/ 2147483646 w 2324"/>
                <a:gd name="T43" fmla="*/ 2147483646 h 1605"/>
                <a:gd name="T44" fmla="*/ 2147483646 w 2324"/>
                <a:gd name="T45" fmla="*/ 2147483646 h 1605"/>
                <a:gd name="T46" fmla="*/ 2147483646 w 2324"/>
                <a:gd name="T47" fmla="*/ 2147483646 h 1605"/>
                <a:gd name="T48" fmla="*/ 2147483646 w 2324"/>
                <a:gd name="T49" fmla="*/ 2147483646 h 1605"/>
                <a:gd name="T50" fmla="*/ 2147483646 w 2324"/>
                <a:gd name="T51" fmla="*/ 2147483646 h 1605"/>
                <a:gd name="T52" fmla="*/ 2147483646 w 2324"/>
                <a:gd name="T53" fmla="*/ 2147483646 h 1605"/>
                <a:gd name="T54" fmla="*/ 2147483646 w 2324"/>
                <a:gd name="T55" fmla="*/ 2147483646 h 1605"/>
                <a:gd name="T56" fmla="*/ 2147483646 w 2324"/>
                <a:gd name="T57" fmla="*/ 0 h 1605"/>
                <a:gd name="T58" fmla="*/ 2147483646 w 2324"/>
                <a:gd name="T59" fmla="*/ 0 h 1605"/>
                <a:gd name="T60" fmla="*/ 2147483646 w 2324"/>
                <a:gd name="T61" fmla="*/ 0 h 1605"/>
                <a:gd name="T62" fmla="*/ 2147483646 w 2324"/>
                <a:gd name="T63" fmla="*/ 0 h 1605"/>
                <a:gd name="T64" fmla="*/ 2147483646 w 2324"/>
                <a:gd name="T65" fmla="*/ 0 h 1605"/>
                <a:gd name="T66" fmla="*/ 2147483646 w 2324"/>
                <a:gd name="T67" fmla="*/ 2147483646 h 1605"/>
                <a:gd name="T68" fmla="*/ 2147483646 w 2324"/>
                <a:gd name="T69" fmla="*/ 0 h 1605"/>
                <a:gd name="T70" fmla="*/ 2147483646 w 2324"/>
                <a:gd name="T71" fmla="*/ 2147483646 h 1605"/>
                <a:gd name="T72" fmla="*/ 2147483646 w 2324"/>
                <a:gd name="T73" fmla="*/ 2147483646 h 1605"/>
                <a:gd name="T74" fmla="*/ 2147483646 w 2324"/>
                <a:gd name="T75" fmla="*/ 2147483646 h 1605"/>
                <a:gd name="T76" fmla="*/ 2147483646 w 2324"/>
                <a:gd name="T77" fmla="*/ 2147483646 h 1605"/>
                <a:gd name="T78" fmla="*/ 2147483646 w 2324"/>
                <a:gd name="T79" fmla="*/ 2147483646 h 1605"/>
                <a:gd name="T80" fmla="*/ 2147483646 w 2324"/>
                <a:gd name="T81" fmla="*/ 2147483646 h 1605"/>
                <a:gd name="T82" fmla="*/ 2147483646 w 2324"/>
                <a:gd name="T83" fmla="*/ 2147483646 h 1605"/>
                <a:gd name="T84" fmla="*/ 2147483646 w 2324"/>
                <a:gd name="T85" fmla="*/ 2147483646 h 16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24"/>
                <a:gd name="T130" fmla="*/ 0 h 1605"/>
                <a:gd name="T131" fmla="*/ 2324 w 2324"/>
                <a:gd name="T132" fmla="*/ 1605 h 16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24" h="1605">
                  <a:moveTo>
                    <a:pt x="0" y="1531"/>
                  </a:moveTo>
                  <a:lnTo>
                    <a:pt x="28" y="1541"/>
                  </a:lnTo>
                  <a:lnTo>
                    <a:pt x="56" y="1547"/>
                  </a:lnTo>
                  <a:lnTo>
                    <a:pt x="85" y="1557"/>
                  </a:lnTo>
                  <a:lnTo>
                    <a:pt x="113" y="1563"/>
                  </a:lnTo>
                  <a:lnTo>
                    <a:pt x="136" y="1573"/>
                  </a:lnTo>
                  <a:lnTo>
                    <a:pt x="164" y="1579"/>
                  </a:lnTo>
                  <a:lnTo>
                    <a:pt x="192" y="1584"/>
                  </a:lnTo>
                  <a:lnTo>
                    <a:pt x="221" y="1589"/>
                  </a:lnTo>
                  <a:lnTo>
                    <a:pt x="249" y="1595"/>
                  </a:lnTo>
                  <a:lnTo>
                    <a:pt x="277" y="1600"/>
                  </a:lnTo>
                  <a:lnTo>
                    <a:pt x="300" y="1605"/>
                  </a:lnTo>
                  <a:lnTo>
                    <a:pt x="328" y="1589"/>
                  </a:lnTo>
                  <a:lnTo>
                    <a:pt x="357" y="1573"/>
                  </a:lnTo>
                  <a:lnTo>
                    <a:pt x="385" y="1531"/>
                  </a:lnTo>
                  <a:lnTo>
                    <a:pt x="413" y="1478"/>
                  </a:lnTo>
                  <a:lnTo>
                    <a:pt x="436" y="1414"/>
                  </a:lnTo>
                  <a:lnTo>
                    <a:pt x="464" y="1329"/>
                  </a:lnTo>
                  <a:lnTo>
                    <a:pt x="493" y="1244"/>
                  </a:lnTo>
                  <a:lnTo>
                    <a:pt x="521" y="1153"/>
                  </a:lnTo>
                  <a:lnTo>
                    <a:pt x="550" y="1058"/>
                  </a:lnTo>
                  <a:lnTo>
                    <a:pt x="578" y="967"/>
                  </a:lnTo>
                  <a:lnTo>
                    <a:pt x="601" y="893"/>
                  </a:lnTo>
                  <a:lnTo>
                    <a:pt x="629" y="792"/>
                  </a:lnTo>
                  <a:lnTo>
                    <a:pt x="657" y="718"/>
                  </a:lnTo>
                  <a:lnTo>
                    <a:pt x="686" y="665"/>
                  </a:lnTo>
                  <a:lnTo>
                    <a:pt x="714" y="611"/>
                  </a:lnTo>
                  <a:lnTo>
                    <a:pt x="742" y="564"/>
                  </a:lnTo>
                  <a:lnTo>
                    <a:pt x="765" y="526"/>
                  </a:lnTo>
                  <a:lnTo>
                    <a:pt x="793" y="489"/>
                  </a:lnTo>
                  <a:lnTo>
                    <a:pt x="822" y="447"/>
                  </a:lnTo>
                  <a:lnTo>
                    <a:pt x="850" y="404"/>
                  </a:lnTo>
                  <a:lnTo>
                    <a:pt x="878" y="372"/>
                  </a:lnTo>
                  <a:lnTo>
                    <a:pt x="901" y="335"/>
                  </a:lnTo>
                  <a:lnTo>
                    <a:pt x="929" y="303"/>
                  </a:lnTo>
                  <a:lnTo>
                    <a:pt x="958" y="277"/>
                  </a:lnTo>
                  <a:lnTo>
                    <a:pt x="986" y="261"/>
                  </a:lnTo>
                  <a:lnTo>
                    <a:pt x="1014" y="255"/>
                  </a:lnTo>
                  <a:lnTo>
                    <a:pt x="1043" y="255"/>
                  </a:lnTo>
                  <a:lnTo>
                    <a:pt x="1065" y="271"/>
                  </a:lnTo>
                  <a:lnTo>
                    <a:pt x="1094" y="282"/>
                  </a:lnTo>
                  <a:lnTo>
                    <a:pt x="1122" y="293"/>
                  </a:lnTo>
                  <a:lnTo>
                    <a:pt x="1151" y="287"/>
                  </a:lnTo>
                  <a:lnTo>
                    <a:pt x="1179" y="277"/>
                  </a:lnTo>
                  <a:lnTo>
                    <a:pt x="1207" y="250"/>
                  </a:lnTo>
                  <a:lnTo>
                    <a:pt x="1230" y="202"/>
                  </a:lnTo>
                  <a:lnTo>
                    <a:pt x="1258" y="154"/>
                  </a:lnTo>
                  <a:lnTo>
                    <a:pt x="1287" y="112"/>
                  </a:lnTo>
                  <a:lnTo>
                    <a:pt x="1315" y="75"/>
                  </a:lnTo>
                  <a:lnTo>
                    <a:pt x="1343" y="43"/>
                  </a:lnTo>
                  <a:lnTo>
                    <a:pt x="1366" y="22"/>
                  </a:lnTo>
                  <a:lnTo>
                    <a:pt x="1394" y="11"/>
                  </a:lnTo>
                  <a:lnTo>
                    <a:pt x="1423" y="6"/>
                  </a:lnTo>
                  <a:lnTo>
                    <a:pt x="1451" y="6"/>
                  </a:lnTo>
                  <a:lnTo>
                    <a:pt x="1479" y="6"/>
                  </a:lnTo>
                  <a:lnTo>
                    <a:pt x="1508" y="6"/>
                  </a:lnTo>
                  <a:lnTo>
                    <a:pt x="1530" y="0"/>
                  </a:lnTo>
                  <a:lnTo>
                    <a:pt x="1559" y="0"/>
                  </a:lnTo>
                  <a:lnTo>
                    <a:pt x="1587" y="0"/>
                  </a:lnTo>
                  <a:lnTo>
                    <a:pt x="1615" y="0"/>
                  </a:lnTo>
                  <a:lnTo>
                    <a:pt x="1644" y="0"/>
                  </a:lnTo>
                  <a:lnTo>
                    <a:pt x="1666" y="0"/>
                  </a:lnTo>
                  <a:lnTo>
                    <a:pt x="1695" y="0"/>
                  </a:lnTo>
                  <a:lnTo>
                    <a:pt x="1723" y="0"/>
                  </a:lnTo>
                  <a:lnTo>
                    <a:pt x="1751" y="0"/>
                  </a:lnTo>
                  <a:lnTo>
                    <a:pt x="1780" y="0"/>
                  </a:lnTo>
                  <a:lnTo>
                    <a:pt x="1808" y="0"/>
                  </a:lnTo>
                  <a:lnTo>
                    <a:pt x="1831" y="6"/>
                  </a:lnTo>
                  <a:lnTo>
                    <a:pt x="1859" y="0"/>
                  </a:lnTo>
                  <a:lnTo>
                    <a:pt x="1888" y="0"/>
                  </a:lnTo>
                  <a:lnTo>
                    <a:pt x="1916" y="6"/>
                  </a:lnTo>
                  <a:lnTo>
                    <a:pt x="1944" y="6"/>
                  </a:lnTo>
                  <a:lnTo>
                    <a:pt x="1973" y="6"/>
                  </a:lnTo>
                  <a:lnTo>
                    <a:pt x="1995" y="6"/>
                  </a:lnTo>
                  <a:lnTo>
                    <a:pt x="2024" y="6"/>
                  </a:lnTo>
                  <a:lnTo>
                    <a:pt x="2052" y="6"/>
                  </a:lnTo>
                  <a:lnTo>
                    <a:pt x="2080" y="6"/>
                  </a:lnTo>
                  <a:lnTo>
                    <a:pt x="2109" y="6"/>
                  </a:lnTo>
                  <a:lnTo>
                    <a:pt x="2131" y="6"/>
                  </a:lnTo>
                  <a:lnTo>
                    <a:pt x="2160" y="6"/>
                  </a:lnTo>
                  <a:lnTo>
                    <a:pt x="2188" y="6"/>
                  </a:lnTo>
                  <a:lnTo>
                    <a:pt x="2216" y="6"/>
                  </a:lnTo>
                  <a:lnTo>
                    <a:pt x="2245" y="6"/>
                  </a:lnTo>
                  <a:lnTo>
                    <a:pt x="2273" y="6"/>
                  </a:lnTo>
                  <a:lnTo>
                    <a:pt x="2296" y="6"/>
                  </a:lnTo>
                  <a:lnTo>
                    <a:pt x="2324" y="6"/>
                  </a:lnTo>
                </a:path>
              </a:pathLst>
            </a:custGeom>
            <a:noFill/>
            <a:ln w="25400">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es-PE" sz="900"/>
            </a:p>
          </p:txBody>
        </p:sp>
        <p:sp>
          <p:nvSpPr>
            <p:cNvPr id="57423" name="Freeform 79"/>
            <p:cNvSpPr/>
            <p:nvPr/>
          </p:nvSpPr>
          <p:spPr bwMode="auto">
            <a:xfrm>
              <a:off x="5976938" y="3339704"/>
              <a:ext cx="1559719" cy="1640681"/>
            </a:xfrm>
            <a:custGeom>
              <a:avLst/>
              <a:gdLst>
                <a:gd name="T0" fmla="*/ 2147483646 w 2324"/>
                <a:gd name="T1" fmla="*/ 2147483646 h 1579"/>
                <a:gd name="T2" fmla="*/ 2147483646 w 2324"/>
                <a:gd name="T3" fmla="*/ 2147483646 h 1579"/>
                <a:gd name="T4" fmla="*/ 2147483646 w 2324"/>
                <a:gd name="T5" fmla="*/ 2147483646 h 1579"/>
                <a:gd name="T6" fmla="*/ 2147483646 w 2324"/>
                <a:gd name="T7" fmla="*/ 2147483646 h 1579"/>
                <a:gd name="T8" fmla="*/ 2147483646 w 2324"/>
                <a:gd name="T9" fmla="*/ 2147483646 h 1579"/>
                <a:gd name="T10" fmla="*/ 2147483646 w 2324"/>
                <a:gd name="T11" fmla="*/ 2147483646 h 1579"/>
                <a:gd name="T12" fmla="*/ 2147483646 w 2324"/>
                <a:gd name="T13" fmla="*/ 2147483646 h 1579"/>
                <a:gd name="T14" fmla="*/ 2147483646 w 2324"/>
                <a:gd name="T15" fmla="*/ 2147483646 h 1579"/>
                <a:gd name="T16" fmla="*/ 2147483646 w 2324"/>
                <a:gd name="T17" fmla="*/ 2147483646 h 1579"/>
                <a:gd name="T18" fmla="*/ 2147483646 w 2324"/>
                <a:gd name="T19" fmla="*/ 2147483646 h 1579"/>
                <a:gd name="T20" fmla="*/ 2147483646 w 2324"/>
                <a:gd name="T21" fmla="*/ 2147483646 h 1579"/>
                <a:gd name="T22" fmla="*/ 2147483646 w 2324"/>
                <a:gd name="T23" fmla="*/ 2147483646 h 1579"/>
                <a:gd name="T24" fmla="*/ 2147483646 w 2324"/>
                <a:gd name="T25" fmla="*/ 2147483646 h 1579"/>
                <a:gd name="T26" fmla="*/ 2147483646 w 2324"/>
                <a:gd name="T27" fmla="*/ 2147483646 h 1579"/>
                <a:gd name="T28" fmla="*/ 2147483646 w 2324"/>
                <a:gd name="T29" fmla="*/ 2147483646 h 1579"/>
                <a:gd name="T30" fmla="*/ 2147483646 w 2324"/>
                <a:gd name="T31" fmla="*/ 2147483646 h 1579"/>
                <a:gd name="T32" fmla="*/ 2147483646 w 2324"/>
                <a:gd name="T33" fmla="*/ 2147483646 h 1579"/>
                <a:gd name="T34" fmla="*/ 2147483646 w 2324"/>
                <a:gd name="T35" fmla="*/ 2147483646 h 1579"/>
                <a:gd name="T36" fmla="*/ 2147483646 w 2324"/>
                <a:gd name="T37" fmla="*/ 2147483646 h 1579"/>
                <a:gd name="T38" fmla="*/ 2147483646 w 2324"/>
                <a:gd name="T39" fmla="*/ 2147483646 h 1579"/>
                <a:gd name="T40" fmla="*/ 2147483646 w 2324"/>
                <a:gd name="T41" fmla="*/ 2147483646 h 1579"/>
                <a:gd name="T42" fmla="*/ 2147483646 w 2324"/>
                <a:gd name="T43" fmla="*/ 2147483646 h 1579"/>
                <a:gd name="T44" fmla="*/ 2147483646 w 2324"/>
                <a:gd name="T45" fmla="*/ 2147483646 h 1579"/>
                <a:gd name="T46" fmla="*/ 2147483646 w 2324"/>
                <a:gd name="T47" fmla="*/ 2147483646 h 1579"/>
                <a:gd name="T48" fmla="*/ 2147483646 w 2324"/>
                <a:gd name="T49" fmla="*/ 2147483646 h 1579"/>
                <a:gd name="T50" fmla="*/ 2147483646 w 2324"/>
                <a:gd name="T51" fmla="*/ 2147483646 h 1579"/>
                <a:gd name="T52" fmla="*/ 2147483646 w 2324"/>
                <a:gd name="T53" fmla="*/ 2147483646 h 1579"/>
                <a:gd name="T54" fmla="*/ 2147483646 w 2324"/>
                <a:gd name="T55" fmla="*/ 2147483646 h 1579"/>
                <a:gd name="T56" fmla="*/ 2147483646 w 2324"/>
                <a:gd name="T57" fmla="*/ 0 h 1579"/>
                <a:gd name="T58" fmla="*/ 2147483646 w 2324"/>
                <a:gd name="T59" fmla="*/ 2147483646 h 1579"/>
                <a:gd name="T60" fmla="*/ 2147483646 w 2324"/>
                <a:gd name="T61" fmla="*/ 2147483646 h 1579"/>
                <a:gd name="T62" fmla="*/ 2147483646 w 2324"/>
                <a:gd name="T63" fmla="*/ 0 h 1579"/>
                <a:gd name="T64" fmla="*/ 2147483646 w 2324"/>
                <a:gd name="T65" fmla="*/ 0 h 1579"/>
                <a:gd name="T66" fmla="*/ 2147483646 w 2324"/>
                <a:gd name="T67" fmla="*/ 0 h 1579"/>
                <a:gd name="T68" fmla="*/ 2147483646 w 2324"/>
                <a:gd name="T69" fmla="*/ 2147483646 h 1579"/>
                <a:gd name="T70" fmla="*/ 2147483646 w 2324"/>
                <a:gd name="T71" fmla="*/ 2147483646 h 1579"/>
                <a:gd name="T72" fmla="*/ 2147483646 w 2324"/>
                <a:gd name="T73" fmla="*/ 2147483646 h 1579"/>
                <a:gd name="T74" fmla="*/ 2147483646 w 2324"/>
                <a:gd name="T75" fmla="*/ 2147483646 h 1579"/>
                <a:gd name="T76" fmla="*/ 2147483646 w 2324"/>
                <a:gd name="T77" fmla="*/ 0 h 1579"/>
                <a:gd name="T78" fmla="*/ 2147483646 w 2324"/>
                <a:gd name="T79" fmla="*/ 2147483646 h 1579"/>
                <a:gd name="T80" fmla="*/ 2147483646 w 2324"/>
                <a:gd name="T81" fmla="*/ 0 h 1579"/>
                <a:gd name="T82" fmla="*/ 2147483646 w 2324"/>
                <a:gd name="T83" fmla="*/ 0 h 1579"/>
                <a:gd name="T84" fmla="*/ 2147483646 w 2324"/>
                <a:gd name="T85" fmla="*/ 0 h 15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24"/>
                <a:gd name="T130" fmla="*/ 0 h 1579"/>
                <a:gd name="T131" fmla="*/ 2324 w 2324"/>
                <a:gd name="T132" fmla="*/ 1579 h 157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24" h="1579">
                  <a:moveTo>
                    <a:pt x="0" y="1563"/>
                  </a:moveTo>
                  <a:lnTo>
                    <a:pt x="28" y="1563"/>
                  </a:lnTo>
                  <a:lnTo>
                    <a:pt x="56" y="1557"/>
                  </a:lnTo>
                  <a:lnTo>
                    <a:pt x="85" y="1552"/>
                  </a:lnTo>
                  <a:lnTo>
                    <a:pt x="113" y="1552"/>
                  </a:lnTo>
                  <a:lnTo>
                    <a:pt x="136" y="1541"/>
                  </a:lnTo>
                  <a:lnTo>
                    <a:pt x="164" y="1541"/>
                  </a:lnTo>
                  <a:lnTo>
                    <a:pt x="192" y="1541"/>
                  </a:lnTo>
                  <a:lnTo>
                    <a:pt x="221" y="1541"/>
                  </a:lnTo>
                  <a:lnTo>
                    <a:pt x="249" y="1541"/>
                  </a:lnTo>
                  <a:lnTo>
                    <a:pt x="277" y="1547"/>
                  </a:lnTo>
                  <a:lnTo>
                    <a:pt x="300" y="1557"/>
                  </a:lnTo>
                  <a:lnTo>
                    <a:pt x="328" y="1563"/>
                  </a:lnTo>
                  <a:lnTo>
                    <a:pt x="357" y="1579"/>
                  </a:lnTo>
                  <a:lnTo>
                    <a:pt x="385" y="1579"/>
                  </a:lnTo>
                  <a:lnTo>
                    <a:pt x="413" y="1573"/>
                  </a:lnTo>
                  <a:lnTo>
                    <a:pt x="436" y="1563"/>
                  </a:lnTo>
                  <a:lnTo>
                    <a:pt x="464" y="1547"/>
                  </a:lnTo>
                  <a:lnTo>
                    <a:pt x="493" y="1520"/>
                  </a:lnTo>
                  <a:lnTo>
                    <a:pt x="521" y="1478"/>
                  </a:lnTo>
                  <a:lnTo>
                    <a:pt x="550" y="1451"/>
                  </a:lnTo>
                  <a:lnTo>
                    <a:pt x="578" y="1414"/>
                  </a:lnTo>
                  <a:lnTo>
                    <a:pt x="601" y="1366"/>
                  </a:lnTo>
                  <a:lnTo>
                    <a:pt x="629" y="1302"/>
                  </a:lnTo>
                  <a:lnTo>
                    <a:pt x="657" y="1228"/>
                  </a:lnTo>
                  <a:lnTo>
                    <a:pt x="686" y="1148"/>
                  </a:lnTo>
                  <a:lnTo>
                    <a:pt x="714" y="1058"/>
                  </a:lnTo>
                  <a:lnTo>
                    <a:pt x="742" y="978"/>
                  </a:lnTo>
                  <a:lnTo>
                    <a:pt x="765" y="904"/>
                  </a:lnTo>
                  <a:lnTo>
                    <a:pt x="793" y="819"/>
                  </a:lnTo>
                  <a:lnTo>
                    <a:pt x="822" y="755"/>
                  </a:lnTo>
                  <a:lnTo>
                    <a:pt x="850" y="691"/>
                  </a:lnTo>
                  <a:lnTo>
                    <a:pt x="878" y="643"/>
                  </a:lnTo>
                  <a:lnTo>
                    <a:pt x="901" y="596"/>
                  </a:lnTo>
                  <a:lnTo>
                    <a:pt x="929" y="558"/>
                  </a:lnTo>
                  <a:lnTo>
                    <a:pt x="958" y="521"/>
                  </a:lnTo>
                  <a:lnTo>
                    <a:pt x="986" y="484"/>
                  </a:lnTo>
                  <a:lnTo>
                    <a:pt x="1014" y="441"/>
                  </a:lnTo>
                  <a:lnTo>
                    <a:pt x="1043" y="399"/>
                  </a:lnTo>
                  <a:lnTo>
                    <a:pt x="1065" y="362"/>
                  </a:lnTo>
                  <a:lnTo>
                    <a:pt x="1094" y="340"/>
                  </a:lnTo>
                  <a:lnTo>
                    <a:pt x="1122" y="324"/>
                  </a:lnTo>
                  <a:lnTo>
                    <a:pt x="1151" y="330"/>
                  </a:lnTo>
                  <a:lnTo>
                    <a:pt x="1179" y="340"/>
                  </a:lnTo>
                  <a:lnTo>
                    <a:pt x="1207" y="351"/>
                  </a:lnTo>
                  <a:lnTo>
                    <a:pt x="1230" y="351"/>
                  </a:lnTo>
                  <a:lnTo>
                    <a:pt x="1258" y="340"/>
                  </a:lnTo>
                  <a:lnTo>
                    <a:pt x="1287" y="314"/>
                  </a:lnTo>
                  <a:lnTo>
                    <a:pt x="1315" y="271"/>
                  </a:lnTo>
                  <a:lnTo>
                    <a:pt x="1343" y="208"/>
                  </a:lnTo>
                  <a:lnTo>
                    <a:pt x="1366" y="154"/>
                  </a:lnTo>
                  <a:lnTo>
                    <a:pt x="1394" y="112"/>
                  </a:lnTo>
                  <a:lnTo>
                    <a:pt x="1423" y="64"/>
                  </a:lnTo>
                  <a:lnTo>
                    <a:pt x="1451" y="38"/>
                  </a:lnTo>
                  <a:lnTo>
                    <a:pt x="1479" y="16"/>
                  </a:lnTo>
                  <a:lnTo>
                    <a:pt x="1508" y="6"/>
                  </a:lnTo>
                  <a:lnTo>
                    <a:pt x="1530" y="0"/>
                  </a:lnTo>
                  <a:lnTo>
                    <a:pt x="1559" y="0"/>
                  </a:lnTo>
                  <a:lnTo>
                    <a:pt x="1587" y="6"/>
                  </a:lnTo>
                  <a:lnTo>
                    <a:pt x="1615" y="6"/>
                  </a:lnTo>
                  <a:lnTo>
                    <a:pt x="1644" y="6"/>
                  </a:lnTo>
                  <a:lnTo>
                    <a:pt x="1666" y="6"/>
                  </a:lnTo>
                  <a:lnTo>
                    <a:pt x="1695" y="0"/>
                  </a:lnTo>
                  <a:lnTo>
                    <a:pt x="1723" y="0"/>
                  </a:lnTo>
                  <a:lnTo>
                    <a:pt x="1751" y="6"/>
                  </a:lnTo>
                  <a:lnTo>
                    <a:pt x="1780" y="0"/>
                  </a:lnTo>
                  <a:lnTo>
                    <a:pt x="1808" y="0"/>
                  </a:lnTo>
                  <a:lnTo>
                    <a:pt x="1831" y="0"/>
                  </a:lnTo>
                  <a:lnTo>
                    <a:pt x="1859" y="6"/>
                  </a:lnTo>
                  <a:lnTo>
                    <a:pt x="1888" y="6"/>
                  </a:lnTo>
                  <a:lnTo>
                    <a:pt x="1916" y="0"/>
                  </a:lnTo>
                  <a:lnTo>
                    <a:pt x="1944" y="6"/>
                  </a:lnTo>
                  <a:lnTo>
                    <a:pt x="1973" y="0"/>
                  </a:lnTo>
                  <a:lnTo>
                    <a:pt x="1995" y="6"/>
                  </a:lnTo>
                  <a:lnTo>
                    <a:pt x="2024" y="6"/>
                  </a:lnTo>
                  <a:lnTo>
                    <a:pt x="2052" y="6"/>
                  </a:lnTo>
                  <a:lnTo>
                    <a:pt x="2080" y="6"/>
                  </a:lnTo>
                  <a:lnTo>
                    <a:pt x="2109" y="0"/>
                  </a:lnTo>
                  <a:lnTo>
                    <a:pt x="2131" y="0"/>
                  </a:lnTo>
                  <a:lnTo>
                    <a:pt x="2160" y="6"/>
                  </a:lnTo>
                  <a:lnTo>
                    <a:pt x="2188" y="0"/>
                  </a:lnTo>
                  <a:lnTo>
                    <a:pt x="2216" y="0"/>
                  </a:lnTo>
                  <a:lnTo>
                    <a:pt x="2245" y="0"/>
                  </a:lnTo>
                  <a:lnTo>
                    <a:pt x="2273" y="0"/>
                  </a:lnTo>
                  <a:lnTo>
                    <a:pt x="2296" y="0"/>
                  </a:lnTo>
                  <a:lnTo>
                    <a:pt x="2324" y="0"/>
                  </a:lnTo>
                </a:path>
              </a:pathLst>
            </a:custGeom>
            <a:noFill/>
            <a:ln w="25400">
              <a:solidFill>
                <a:srgbClr val="BF00BF"/>
              </a:solidFill>
              <a:prstDash val="solid"/>
              <a:round/>
            </a:ln>
            <a:extLst>
              <a:ext uri="{909E8E84-426E-40DD-AFC4-6F175D3DCCD1}">
                <a14:hiddenFill xmlns:a14="http://schemas.microsoft.com/office/drawing/2010/main">
                  <a:solidFill>
                    <a:srgbClr val="FFFFFF"/>
                  </a:solidFill>
                </a14:hiddenFill>
              </a:ext>
            </a:extLst>
          </p:spPr>
          <p:txBody>
            <a:bodyPr/>
            <a:lstStyle/>
            <a:p>
              <a:endParaRPr lang="es-PE" sz="900"/>
            </a:p>
          </p:txBody>
        </p:sp>
        <p:sp>
          <p:nvSpPr>
            <p:cNvPr id="57424" name="Line 80"/>
            <p:cNvSpPr>
              <a:spLocks noChangeShapeType="1"/>
            </p:cNvSpPr>
            <p:nvPr/>
          </p:nvSpPr>
          <p:spPr bwMode="auto">
            <a:xfrm flipH="1">
              <a:off x="6372225" y="4882754"/>
              <a:ext cx="204788" cy="26194"/>
            </a:xfrm>
            <a:prstGeom prst="line">
              <a:avLst/>
            </a:prstGeom>
            <a:noFill/>
            <a:ln w="3175">
              <a:solidFill>
                <a:srgbClr val="333333"/>
              </a:solidFill>
              <a:round/>
              <a:tailEnd type="stealth" w="sm" len="sm"/>
            </a:ln>
            <a:extLst>
              <a:ext uri="{909E8E84-426E-40DD-AFC4-6F175D3DCCD1}">
                <a14:hiddenFill xmlns:a14="http://schemas.microsoft.com/office/drawing/2010/main">
                  <a:noFill/>
                </a14:hiddenFill>
              </a:ext>
            </a:extLst>
          </p:spPr>
          <p:txBody>
            <a:bodyPr/>
            <a:lstStyle/>
            <a:p>
              <a:endParaRPr lang="es-PE" sz="900"/>
            </a:p>
          </p:txBody>
        </p:sp>
        <p:sp>
          <p:nvSpPr>
            <p:cNvPr id="57425" name="Text Box 81"/>
            <p:cNvSpPr txBox="1">
              <a:spLocks noChangeArrowheads="1"/>
            </p:cNvSpPr>
            <p:nvPr/>
          </p:nvSpPr>
          <p:spPr bwMode="auto">
            <a:xfrm>
              <a:off x="6618685" y="4797029"/>
              <a:ext cx="1214438" cy="14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Hand at rest</a:t>
              </a:r>
            </a:p>
          </p:txBody>
        </p:sp>
        <p:sp>
          <p:nvSpPr>
            <p:cNvPr id="57426" name="Text Box 82"/>
            <p:cNvSpPr txBox="1">
              <a:spLocks noChangeArrowheads="1"/>
            </p:cNvSpPr>
            <p:nvPr/>
          </p:nvSpPr>
          <p:spPr bwMode="auto">
            <a:xfrm>
              <a:off x="6825854" y="4476750"/>
              <a:ext cx="1056084" cy="2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dirty="0"/>
                <a:t>Hand moving above holster</a:t>
              </a:r>
            </a:p>
          </p:txBody>
        </p:sp>
        <p:sp>
          <p:nvSpPr>
            <p:cNvPr id="57427" name="Line 83"/>
            <p:cNvSpPr>
              <a:spLocks noChangeShapeType="1"/>
            </p:cNvSpPr>
            <p:nvPr/>
          </p:nvSpPr>
          <p:spPr bwMode="auto">
            <a:xfrm flipH="1" flipV="1">
              <a:off x="6565107" y="4460082"/>
              <a:ext cx="179785" cy="151210"/>
            </a:xfrm>
            <a:prstGeom prst="line">
              <a:avLst/>
            </a:prstGeom>
            <a:noFill/>
            <a:ln w="3175">
              <a:solidFill>
                <a:srgbClr val="333333"/>
              </a:solidFill>
              <a:round/>
              <a:tailEnd type="stealth" w="sm" len="sm"/>
            </a:ln>
            <a:extLst>
              <a:ext uri="{909E8E84-426E-40DD-AFC4-6F175D3DCCD1}">
                <a14:hiddenFill xmlns:a14="http://schemas.microsoft.com/office/drawing/2010/main">
                  <a:noFill/>
                </a14:hiddenFill>
              </a:ext>
            </a:extLst>
          </p:spPr>
          <p:txBody>
            <a:bodyPr/>
            <a:lstStyle/>
            <a:p>
              <a:endParaRPr lang="es-PE" sz="900"/>
            </a:p>
          </p:txBody>
        </p:sp>
        <p:sp>
          <p:nvSpPr>
            <p:cNvPr id="57428" name="Line 84"/>
            <p:cNvSpPr>
              <a:spLocks noChangeShapeType="1"/>
            </p:cNvSpPr>
            <p:nvPr/>
          </p:nvSpPr>
          <p:spPr bwMode="auto">
            <a:xfrm flipH="1" flipV="1">
              <a:off x="6793707" y="3759994"/>
              <a:ext cx="135731" cy="388144"/>
            </a:xfrm>
            <a:prstGeom prst="line">
              <a:avLst/>
            </a:prstGeom>
            <a:noFill/>
            <a:ln w="3175">
              <a:solidFill>
                <a:srgbClr val="333333"/>
              </a:solidFill>
              <a:round/>
              <a:tailEnd type="stealth" w="sm" len="sm"/>
            </a:ln>
            <a:extLst>
              <a:ext uri="{909E8E84-426E-40DD-AFC4-6F175D3DCCD1}">
                <a14:hiddenFill xmlns:a14="http://schemas.microsoft.com/office/drawing/2010/main">
                  <a:noFill/>
                </a14:hiddenFill>
              </a:ext>
            </a:extLst>
          </p:spPr>
          <p:txBody>
            <a:bodyPr/>
            <a:lstStyle/>
            <a:p>
              <a:endParaRPr lang="es-PE" sz="900"/>
            </a:p>
          </p:txBody>
        </p:sp>
        <p:sp>
          <p:nvSpPr>
            <p:cNvPr id="57429" name="Text Box 85"/>
            <p:cNvSpPr txBox="1">
              <a:spLocks noChangeArrowheads="1"/>
            </p:cNvSpPr>
            <p:nvPr/>
          </p:nvSpPr>
          <p:spPr bwMode="auto">
            <a:xfrm>
              <a:off x="6961585" y="4138612"/>
              <a:ext cx="1017984" cy="2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dirty="0"/>
                <a:t>Hand moving down to grasp gun</a:t>
              </a:r>
            </a:p>
          </p:txBody>
        </p:sp>
        <p:sp>
          <p:nvSpPr>
            <p:cNvPr id="57430" name="Line 86"/>
            <p:cNvSpPr>
              <a:spLocks noChangeShapeType="1"/>
            </p:cNvSpPr>
            <p:nvPr/>
          </p:nvSpPr>
          <p:spPr bwMode="auto">
            <a:xfrm flipH="1" flipV="1">
              <a:off x="6930629" y="3586163"/>
              <a:ext cx="115490" cy="172641"/>
            </a:xfrm>
            <a:prstGeom prst="line">
              <a:avLst/>
            </a:prstGeom>
            <a:noFill/>
            <a:ln w="3175">
              <a:solidFill>
                <a:srgbClr val="333333"/>
              </a:solidFill>
              <a:round/>
              <a:tailEnd type="stealth" w="sm" len="sm"/>
            </a:ln>
            <a:extLst>
              <a:ext uri="{909E8E84-426E-40DD-AFC4-6F175D3DCCD1}">
                <a14:hiddenFill xmlns:a14="http://schemas.microsoft.com/office/drawing/2010/main">
                  <a:noFill/>
                </a14:hiddenFill>
              </a:ext>
            </a:extLst>
          </p:spPr>
          <p:txBody>
            <a:bodyPr/>
            <a:lstStyle/>
            <a:p>
              <a:endParaRPr lang="es-PE" sz="900"/>
            </a:p>
          </p:txBody>
        </p:sp>
        <p:sp>
          <p:nvSpPr>
            <p:cNvPr id="57431" name="Text Box 87"/>
            <p:cNvSpPr txBox="1">
              <a:spLocks noChangeArrowheads="1"/>
            </p:cNvSpPr>
            <p:nvPr/>
          </p:nvSpPr>
          <p:spPr bwMode="auto">
            <a:xfrm>
              <a:off x="7077076" y="3770710"/>
              <a:ext cx="1059656" cy="2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dirty="0"/>
                <a:t>Hand moving to shoulder level</a:t>
              </a:r>
            </a:p>
          </p:txBody>
        </p:sp>
        <p:sp>
          <p:nvSpPr>
            <p:cNvPr id="57432" name="Text Box 88"/>
            <p:cNvSpPr txBox="1">
              <a:spLocks noChangeArrowheads="1"/>
            </p:cNvSpPr>
            <p:nvPr/>
          </p:nvSpPr>
          <p:spPr bwMode="auto">
            <a:xfrm>
              <a:off x="7418785" y="3369469"/>
              <a:ext cx="560784" cy="2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900"/>
                <a:t>Steady pointing</a:t>
              </a:r>
            </a:p>
          </p:txBody>
        </p:sp>
        <p:sp>
          <p:nvSpPr>
            <p:cNvPr id="57433" name="Line 89"/>
            <p:cNvSpPr>
              <a:spLocks noChangeShapeType="1"/>
            </p:cNvSpPr>
            <p:nvPr/>
          </p:nvSpPr>
          <p:spPr bwMode="auto">
            <a:xfrm flipH="1" flipV="1">
              <a:off x="7203281" y="3382566"/>
              <a:ext cx="158354" cy="151209"/>
            </a:xfrm>
            <a:prstGeom prst="line">
              <a:avLst/>
            </a:prstGeom>
            <a:noFill/>
            <a:ln w="3175">
              <a:solidFill>
                <a:srgbClr val="333333"/>
              </a:solidFill>
              <a:round/>
              <a:tailEnd type="stealth" w="sm" len="sm"/>
            </a:ln>
            <a:extLst>
              <a:ext uri="{909E8E84-426E-40DD-AFC4-6F175D3DCCD1}">
                <a14:hiddenFill xmlns:a14="http://schemas.microsoft.com/office/drawing/2010/main">
                  <a:noFill/>
                </a14:hiddenFill>
              </a:ext>
            </a:extLst>
          </p:spPr>
          <p:txBody>
            <a:bodyPr/>
            <a:lstStyle/>
            <a:p>
              <a:endParaRPr lang="es-PE" sz="900"/>
            </a:p>
          </p:txBody>
        </p:sp>
      </p:grpSp>
      <p:pic>
        <p:nvPicPr>
          <p:cNvPr id="57434" name="Picture 90" descr="ann_nogu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475" y="1405574"/>
            <a:ext cx="3374607" cy="1349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35" name="Picture 91" descr="ann_gu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2580" y="3127762"/>
            <a:ext cx="3318422" cy="1327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437" name="Rectangle 93"/>
          <p:cNvSpPr>
            <a:spLocks noChangeArrowheads="1"/>
          </p:cNvSpPr>
          <p:nvPr/>
        </p:nvSpPr>
        <p:spPr bwMode="auto">
          <a:xfrm>
            <a:off x="1150144" y="2812285"/>
            <a:ext cx="6858000" cy="154781"/>
          </a:xfrm>
          <a:prstGeom prst="rect">
            <a:avLst/>
          </a:prstGeom>
          <a:solidFill>
            <a:schemeClr val="bg2">
              <a:lumMod val="50000"/>
            </a:schemeClr>
          </a:solidFill>
          <a:ln>
            <a:noFill/>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p>
        </p:txBody>
      </p:sp>
      <p:sp>
        <p:nvSpPr>
          <p:cNvPr id="57438" name="Text Box 94"/>
          <p:cNvSpPr txBox="1">
            <a:spLocks noChangeArrowheads="1"/>
          </p:cNvSpPr>
          <p:nvPr/>
        </p:nvSpPr>
        <p:spPr bwMode="auto">
          <a:xfrm>
            <a:off x="5085160" y="2288409"/>
            <a:ext cx="51792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500" dirty="0">
                <a:ln w="0"/>
                <a:solidFill>
                  <a:schemeClr val="accent1"/>
                </a:solidFill>
                <a:effectLst>
                  <a:outerShdw blurRad="38100" dist="25400" dir="5400000" algn="ctr" rotWithShape="0">
                    <a:srgbClr val="6E747A">
                      <a:alpha val="43000"/>
                    </a:srgbClr>
                  </a:outerShdw>
                </a:effectLst>
              </a:rPr>
              <a:t>Point</a:t>
            </a:r>
          </a:p>
        </p:txBody>
      </p:sp>
      <p:sp>
        <p:nvSpPr>
          <p:cNvPr id="57439" name="Text Box 95"/>
          <p:cNvSpPr txBox="1">
            <a:spLocks noChangeArrowheads="1"/>
          </p:cNvSpPr>
          <p:nvPr/>
        </p:nvSpPr>
        <p:spPr bwMode="auto">
          <a:xfrm>
            <a:off x="4464008" y="4571735"/>
            <a:ext cx="105489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500" dirty="0">
                <a:ln w="0"/>
                <a:solidFill>
                  <a:schemeClr val="accent1"/>
                </a:solidFill>
                <a:effectLst>
                  <a:outerShdw blurRad="38100" dist="25400" dir="5400000" algn="ctr" rotWithShape="0">
                    <a:srgbClr val="6E747A">
                      <a:alpha val="43000"/>
                    </a:srgbClr>
                  </a:outerShdw>
                </a:effectLst>
              </a:rPr>
              <a:t>Gun-Draw</a:t>
            </a:r>
          </a:p>
        </p:txBody>
      </p:sp>
      <p:sp>
        <p:nvSpPr>
          <p:cNvPr id="2" name="Título 1"/>
          <p:cNvSpPr>
            <a:spLocks noGrp="1"/>
          </p:cNvSpPr>
          <p:nvPr>
            <p:ph type="title"/>
          </p:nvPr>
        </p:nvSpPr>
        <p:spPr/>
        <p:txBody>
          <a:bodyPr>
            <a:normAutofit/>
          </a:bodyPr>
          <a:lstStyle/>
          <a:p>
            <a:r>
              <a:rPr lang="en-US" altLang="es-PE" dirty="0" err="1"/>
              <a:t>Búsqueda</a:t>
            </a:r>
            <a:r>
              <a:rPr lang="en-US" altLang="es-PE" dirty="0"/>
              <a:t> Multimedia: </a:t>
            </a:r>
            <a:r>
              <a:rPr lang="en-US" altLang="es-PE" b="0" dirty="0"/>
              <a:t> </a:t>
            </a:r>
            <a:r>
              <a:rPr lang="en-US" altLang="es-PE" b="0" dirty="0" err="1"/>
              <a:t>Representación</a:t>
            </a:r>
            <a:r>
              <a:rPr lang="en-US" altLang="es-PE" b="0" dirty="0"/>
              <a:t> Temporal</a:t>
            </a:r>
            <a:endParaRPr lang="es-PE" dirty="0"/>
          </a:p>
        </p:txBody>
      </p:sp>
      <p:sp>
        <p:nvSpPr>
          <p:cNvPr id="3" name="Marcador de texto 2"/>
          <p:cNvSpPr>
            <a:spLocks noGrp="1"/>
          </p:cNvSpPr>
          <p:nvPr>
            <p:ph type="body" idx="1"/>
          </p:nvPr>
        </p:nvSpPr>
        <p:spPr>
          <a:xfrm>
            <a:off x="311700" y="789650"/>
            <a:ext cx="4318642" cy="3779375"/>
          </a:xfrm>
        </p:spPr>
        <p:txBody>
          <a:bodyPr/>
          <a:lstStyle/>
          <a:p>
            <a:r>
              <a:rPr lang="es-PE" sz="1600" dirty="0"/>
              <a:t>Los datos de video, pueden pensarse mejor como series de tiempo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altLang="es-PE" dirty="0" err="1"/>
              <a:t>Búsqueda</a:t>
            </a:r>
            <a:r>
              <a:rPr lang="en-US" altLang="es-PE" dirty="0"/>
              <a:t> Multimedia: </a:t>
            </a:r>
            <a:r>
              <a:rPr lang="en-US" altLang="es-PE" b="0" dirty="0"/>
              <a:t> </a:t>
            </a:r>
            <a:r>
              <a:rPr lang="en-US" altLang="es-PE" b="0" dirty="0" err="1"/>
              <a:t>Representación</a:t>
            </a:r>
            <a:r>
              <a:rPr lang="en-US" altLang="es-PE" b="0" dirty="0"/>
              <a:t> Temporal</a:t>
            </a:r>
            <a:endParaRPr lang="es-ES" dirty="0"/>
          </a:p>
        </p:txBody>
      </p:sp>
      <p:sp>
        <p:nvSpPr>
          <p:cNvPr id="3" name="Marcador de contenido 2"/>
          <p:cNvSpPr>
            <a:spLocks noGrp="1"/>
          </p:cNvSpPr>
          <p:nvPr>
            <p:ph type="body" idx="1"/>
          </p:nvPr>
        </p:nvSpPr>
        <p:spPr>
          <a:xfrm>
            <a:off x="302244" y="857207"/>
            <a:ext cx="8520600" cy="3304394"/>
          </a:xfrm>
        </p:spPr>
        <p:txBody>
          <a:bodyPr/>
          <a:lstStyle/>
          <a:p>
            <a:r>
              <a:rPr lang="es-ES" dirty="0"/>
              <a:t>El audio o video son representados por series de tiempo </a:t>
            </a:r>
            <a:r>
              <a:rPr lang="es-ES" dirty="0" err="1"/>
              <a:t>multivariables</a:t>
            </a:r>
            <a:r>
              <a:rPr lang="es-ES" dirty="0"/>
              <a:t>. </a:t>
            </a:r>
          </a:p>
        </p:txBody>
      </p:sp>
      <p:grpSp>
        <p:nvGrpSpPr>
          <p:cNvPr id="17" name="Grupo 16"/>
          <p:cNvGrpSpPr/>
          <p:nvPr/>
        </p:nvGrpSpPr>
        <p:grpSpPr>
          <a:xfrm>
            <a:off x="311625" y="2081781"/>
            <a:ext cx="3585600" cy="1794609"/>
            <a:chOff x="323528" y="2946737"/>
            <a:chExt cx="4159044" cy="2441674"/>
          </a:xfrm>
        </p:grpSpPr>
        <p:grpSp>
          <p:nvGrpSpPr>
            <p:cNvPr id="19" name="104 Grupo"/>
            <p:cNvGrpSpPr/>
            <p:nvPr/>
          </p:nvGrpSpPr>
          <p:grpSpPr>
            <a:xfrm>
              <a:off x="1048863" y="2946737"/>
              <a:ext cx="3390766" cy="1792102"/>
              <a:chOff x="481252" y="4146724"/>
              <a:chExt cx="3624843" cy="2064956"/>
            </a:xfrm>
          </p:grpSpPr>
          <p:sp>
            <p:nvSpPr>
              <p:cNvPr id="24" name="45 Forma libre"/>
              <p:cNvSpPr/>
              <p:nvPr/>
            </p:nvSpPr>
            <p:spPr>
              <a:xfrm>
                <a:off x="493079" y="5660444"/>
                <a:ext cx="3533133" cy="551236"/>
              </a:xfrm>
              <a:custGeom>
                <a:avLst/>
                <a:gdLst>
                  <a:gd name="connsiteX0" fmla="*/ 0 w 3784348"/>
                  <a:gd name="connsiteY0" fmla="*/ 286693 h 653359"/>
                  <a:gd name="connsiteX1" fmla="*/ 416459 w 3784348"/>
                  <a:gd name="connsiteY1" fmla="*/ 33196 h 653359"/>
                  <a:gd name="connsiteX2" fmla="*/ 1041148 w 3784348"/>
                  <a:gd name="connsiteY2" fmla="*/ 485869 h 653359"/>
                  <a:gd name="connsiteX3" fmla="*/ 1294645 w 3784348"/>
                  <a:gd name="connsiteY3" fmla="*/ 413442 h 653359"/>
                  <a:gd name="connsiteX4" fmla="*/ 1511929 w 3784348"/>
                  <a:gd name="connsiteY4" fmla="*/ 612618 h 653359"/>
                  <a:gd name="connsiteX5" fmla="*/ 2163778 w 3784348"/>
                  <a:gd name="connsiteY5" fmla="*/ 168998 h 653359"/>
                  <a:gd name="connsiteX6" fmla="*/ 2670772 w 3784348"/>
                  <a:gd name="connsiteY6" fmla="*/ 341014 h 653359"/>
                  <a:gd name="connsiteX7" fmla="*/ 2851842 w 3784348"/>
                  <a:gd name="connsiteY7" fmla="*/ 377228 h 653359"/>
                  <a:gd name="connsiteX8" fmla="*/ 3023857 w 3784348"/>
                  <a:gd name="connsiteY8" fmla="*/ 232372 h 653359"/>
                  <a:gd name="connsiteX9" fmla="*/ 3431263 w 3784348"/>
                  <a:gd name="connsiteY9" fmla="*/ 549244 h 653359"/>
                  <a:gd name="connsiteX10" fmla="*/ 3585172 w 3784348"/>
                  <a:gd name="connsiteY10" fmla="*/ 431548 h 653359"/>
                  <a:gd name="connsiteX11" fmla="*/ 3784348 w 3784348"/>
                  <a:gd name="connsiteY11" fmla="*/ 621671 h 65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4348" h="653359">
                    <a:moveTo>
                      <a:pt x="0" y="286693"/>
                    </a:moveTo>
                    <a:cubicBezTo>
                      <a:pt x="121467" y="143346"/>
                      <a:pt x="242934" y="0"/>
                      <a:pt x="416459" y="33196"/>
                    </a:cubicBezTo>
                    <a:cubicBezTo>
                      <a:pt x="589984" y="66392"/>
                      <a:pt x="894784" y="422495"/>
                      <a:pt x="1041148" y="485869"/>
                    </a:cubicBezTo>
                    <a:cubicBezTo>
                      <a:pt x="1187512" y="549243"/>
                      <a:pt x="1216182" y="392317"/>
                      <a:pt x="1294645" y="413442"/>
                    </a:cubicBezTo>
                    <a:cubicBezTo>
                      <a:pt x="1373108" y="434567"/>
                      <a:pt x="1367074" y="653359"/>
                      <a:pt x="1511929" y="612618"/>
                    </a:cubicBezTo>
                    <a:cubicBezTo>
                      <a:pt x="1656784" y="571877"/>
                      <a:pt x="1970637" y="214265"/>
                      <a:pt x="2163778" y="168998"/>
                    </a:cubicBezTo>
                    <a:cubicBezTo>
                      <a:pt x="2356919" y="123731"/>
                      <a:pt x="2556095" y="306309"/>
                      <a:pt x="2670772" y="341014"/>
                    </a:cubicBezTo>
                    <a:cubicBezTo>
                      <a:pt x="2785449" y="375719"/>
                      <a:pt x="2792995" y="395335"/>
                      <a:pt x="2851842" y="377228"/>
                    </a:cubicBezTo>
                    <a:cubicBezTo>
                      <a:pt x="2910690" y="359121"/>
                      <a:pt x="2927287" y="203703"/>
                      <a:pt x="3023857" y="232372"/>
                    </a:cubicBezTo>
                    <a:cubicBezTo>
                      <a:pt x="3120427" y="261041"/>
                      <a:pt x="3337710" y="516048"/>
                      <a:pt x="3431263" y="549244"/>
                    </a:cubicBezTo>
                    <a:cubicBezTo>
                      <a:pt x="3524816" y="582440"/>
                      <a:pt x="3526325" y="419477"/>
                      <a:pt x="3585172" y="431548"/>
                    </a:cubicBezTo>
                    <a:cubicBezTo>
                      <a:pt x="3644019" y="443619"/>
                      <a:pt x="3714183" y="532645"/>
                      <a:pt x="3784348" y="621671"/>
                    </a:cubicBezTo>
                  </a:path>
                </a:pathLst>
              </a:custGeom>
              <a:noFill/>
              <a:ln w="9525" cap="flat" cmpd="sng" algn="ctr">
                <a:solidFill>
                  <a:srgbClr val="000000">
                    <a:lumMod val="95000"/>
                    <a:lumOff val="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s-CL" sz="1800" b="0" i="0" u="none" strike="noStrike" kern="1200" cap="none" spc="0" normalizeH="0" baseline="0" noProof="0">
                  <a:ln>
                    <a:noFill/>
                  </a:ln>
                  <a:solidFill>
                    <a:srgbClr val="000000"/>
                  </a:solidFill>
                  <a:effectLst/>
                  <a:uLnTx/>
                  <a:uFillTx/>
                  <a:latin typeface="Arial" panose="020B0604020202020204"/>
                  <a:ea typeface="+mn-ea"/>
                  <a:cs typeface="Arial" panose="020B0604020202020204"/>
                </a:endParaRPr>
              </a:p>
            </p:txBody>
          </p:sp>
          <p:sp>
            <p:nvSpPr>
              <p:cNvPr id="25" name="106 Forma libre"/>
              <p:cNvSpPr/>
              <p:nvPr/>
            </p:nvSpPr>
            <p:spPr>
              <a:xfrm>
                <a:off x="490181" y="4956285"/>
                <a:ext cx="3589131" cy="493692"/>
              </a:xfrm>
              <a:custGeom>
                <a:avLst/>
                <a:gdLst>
                  <a:gd name="connsiteX0" fmla="*/ 0 w 3639494"/>
                  <a:gd name="connsiteY0" fmla="*/ 138820 h 748420"/>
                  <a:gd name="connsiteX1" fmla="*/ 199177 w 3639494"/>
                  <a:gd name="connsiteY1" fmla="*/ 12071 h 748420"/>
                  <a:gd name="connsiteX2" fmla="*/ 543208 w 3639494"/>
                  <a:gd name="connsiteY2" fmla="*/ 211247 h 748420"/>
                  <a:gd name="connsiteX3" fmla="*/ 724278 w 3639494"/>
                  <a:gd name="connsiteY3" fmla="*/ 184087 h 748420"/>
                  <a:gd name="connsiteX4" fmla="*/ 923454 w 3639494"/>
                  <a:gd name="connsiteY4" fmla="*/ 446638 h 748420"/>
                  <a:gd name="connsiteX5" fmla="*/ 1122630 w 3639494"/>
                  <a:gd name="connsiteY5" fmla="*/ 401370 h 748420"/>
                  <a:gd name="connsiteX6" fmla="*/ 1321806 w 3639494"/>
                  <a:gd name="connsiteY6" fmla="*/ 564333 h 748420"/>
                  <a:gd name="connsiteX7" fmla="*/ 1502876 w 3639494"/>
                  <a:gd name="connsiteY7" fmla="*/ 573386 h 748420"/>
                  <a:gd name="connsiteX8" fmla="*/ 1774480 w 3639494"/>
                  <a:gd name="connsiteY8" fmla="*/ 745402 h 748420"/>
                  <a:gd name="connsiteX9" fmla="*/ 2082298 w 3639494"/>
                  <a:gd name="connsiteY9" fmla="*/ 591493 h 748420"/>
                  <a:gd name="connsiteX10" fmla="*/ 2462543 w 3639494"/>
                  <a:gd name="connsiteY10" fmla="*/ 573386 h 748420"/>
                  <a:gd name="connsiteX11" fmla="*/ 2761307 w 3639494"/>
                  <a:gd name="connsiteY11" fmla="*/ 356103 h 748420"/>
                  <a:gd name="connsiteX12" fmla="*/ 2978591 w 3639494"/>
                  <a:gd name="connsiteY12" fmla="*/ 510012 h 748420"/>
                  <a:gd name="connsiteX13" fmla="*/ 3132499 w 3639494"/>
                  <a:gd name="connsiteY13" fmla="*/ 419477 h 748420"/>
                  <a:gd name="connsiteX14" fmla="*/ 3485585 w 3639494"/>
                  <a:gd name="connsiteY14" fmla="*/ 491905 h 748420"/>
                  <a:gd name="connsiteX15" fmla="*/ 3639494 w 3639494"/>
                  <a:gd name="connsiteY15" fmla="*/ 283675 h 74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39494" h="748420">
                    <a:moveTo>
                      <a:pt x="0" y="138820"/>
                    </a:moveTo>
                    <a:cubicBezTo>
                      <a:pt x="54321" y="69410"/>
                      <a:pt x="108642" y="0"/>
                      <a:pt x="199177" y="12071"/>
                    </a:cubicBezTo>
                    <a:cubicBezTo>
                      <a:pt x="289712" y="24142"/>
                      <a:pt x="455691" y="182578"/>
                      <a:pt x="543208" y="211247"/>
                    </a:cubicBezTo>
                    <a:cubicBezTo>
                      <a:pt x="630725" y="239916"/>
                      <a:pt x="660904" y="144855"/>
                      <a:pt x="724278" y="184087"/>
                    </a:cubicBezTo>
                    <a:cubicBezTo>
                      <a:pt x="787652" y="223319"/>
                      <a:pt x="857062" y="410424"/>
                      <a:pt x="923454" y="446638"/>
                    </a:cubicBezTo>
                    <a:cubicBezTo>
                      <a:pt x="989846" y="482852"/>
                      <a:pt x="1056238" y="381754"/>
                      <a:pt x="1122630" y="401370"/>
                    </a:cubicBezTo>
                    <a:cubicBezTo>
                      <a:pt x="1189022" y="420986"/>
                      <a:pt x="1258432" y="535664"/>
                      <a:pt x="1321806" y="564333"/>
                    </a:cubicBezTo>
                    <a:cubicBezTo>
                      <a:pt x="1385180" y="593002"/>
                      <a:pt x="1427430" y="543208"/>
                      <a:pt x="1502876" y="573386"/>
                    </a:cubicBezTo>
                    <a:cubicBezTo>
                      <a:pt x="1578322" y="603564"/>
                      <a:pt x="1677910" y="742384"/>
                      <a:pt x="1774480" y="745402"/>
                    </a:cubicBezTo>
                    <a:cubicBezTo>
                      <a:pt x="1871050" y="748420"/>
                      <a:pt x="1967621" y="620162"/>
                      <a:pt x="2082298" y="591493"/>
                    </a:cubicBezTo>
                    <a:cubicBezTo>
                      <a:pt x="2196975" y="562824"/>
                      <a:pt x="2349375" y="612618"/>
                      <a:pt x="2462543" y="573386"/>
                    </a:cubicBezTo>
                    <a:cubicBezTo>
                      <a:pt x="2575711" y="534154"/>
                      <a:pt x="2675299" y="366665"/>
                      <a:pt x="2761307" y="356103"/>
                    </a:cubicBezTo>
                    <a:cubicBezTo>
                      <a:pt x="2847315" y="345541"/>
                      <a:pt x="2916726" y="499450"/>
                      <a:pt x="2978591" y="510012"/>
                    </a:cubicBezTo>
                    <a:cubicBezTo>
                      <a:pt x="3040456" y="520574"/>
                      <a:pt x="3048000" y="422495"/>
                      <a:pt x="3132499" y="419477"/>
                    </a:cubicBezTo>
                    <a:cubicBezTo>
                      <a:pt x="3216998" y="416459"/>
                      <a:pt x="3401086" y="514539"/>
                      <a:pt x="3485585" y="491905"/>
                    </a:cubicBezTo>
                    <a:cubicBezTo>
                      <a:pt x="3570084" y="469271"/>
                      <a:pt x="3604789" y="376473"/>
                      <a:pt x="3639494" y="283675"/>
                    </a:cubicBezTo>
                  </a:path>
                </a:pathLst>
              </a:custGeom>
              <a:noFill/>
              <a:ln w="9525" cap="flat" cmpd="sng" algn="ctr">
                <a:solidFill>
                  <a:srgbClr val="000000">
                    <a:lumMod val="95000"/>
                    <a:lumOff val="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s-CL" sz="1800" b="0" i="0" u="none" strike="noStrike" kern="1200" cap="none" spc="0" normalizeH="0" baseline="0" noProof="0">
                  <a:ln>
                    <a:noFill/>
                  </a:ln>
                  <a:solidFill>
                    <a:srgbClr val="000000"/>
                  </a:solidFill>
                  <a:effectLst/>
                  <a:uLnTx/>
                  <a:uFillTx/>
                  <a:latin typeface="Arial" panose="020B0604020202020204"/>
                  <a:ea typeface="+mn-ea"/>
                  <a:cs typeface="Arial" panose="020B0604020202020204"/>
                </a:endParaRPr>
              </a:p>
            </p:txBody>
          </p:sp>
          <p:sp>
            <p:nvSpPr>
              <p:cNvPr id="26" name="107 Forma libre"/>
              <p:cNvSpPr/>
              <p:nvPr/>
            </p:nvSpPr>
            <p:spPr>
              <a:xfrm>
                <a:off x="481252" y="4146724"/>
                <a:ext cx="3624843" cy="581564"/>
              </a:xfrm>
              <a:custGeom>
                <a:avLst/>
                <a:gdLst>
                  <a:gd name="connsiteX0" fmla="*/ 0 w 3675707"/>
                  <a:gd name="connsiteY0" fmla="*/ 72428 h 597529"/>
                  <a:gd name="connsiteX1" fmla="*/ 208230 w 3675707"/>
                  <a:gd name="connsiteY1" fmla="*/ 244443 h 597529"/>
                  <a:gd name="connsiteX2" fmla="*/ 380246 w 3675707"/>
                  <a:gd name="connsiteY2" fmla="*/ 190123 h 597529"/>
                  <a:gd name="connsiteX3" fmla="*/ 995881 w 3675707"/>
                  <a:gd name="connsiteY3" fmla="*/ 579422 h 597529"/>
                  <a:gd name="connsiteX4" fmla="*/ 1348966 w 3675707"/>
                  <a:gd name="connsiteY4" fmla="*/ 298764 h 597529"/>
                  <a:gd name="connsiteX5" fmla="*/ 1665838 w 3675707"/>
                  <a:gd name="connsiteY5" fmla="*/ 497941 h 597529"/>
                  <a:gd name="connsiteX6" fmla="*/ 2399168 w 3675707"/>
                  <a:gd name="connsiteY6" fmla="*/ 190123 h 597529"/>
                  <a:gd name="connsiteX7" fmla="*/ 2761307 w 3675707"/>
                  <a:gd name="connsiteY7" fmla="*/ 380245 h 597529"/>
                  <a:gd name="connsiteX8" fmla="*/ 3204927 w 3675707"/>
                  <a:gd name="connsiteY8" fmla="*/ 117695 h 597529"/>
                  <a:gd name="connsiteX9" fmla="*/ 3675707 w 3675707"/>
                  <a:gd name="connsiteY9" fmla="*/ 0 h 59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5707" h="597529">
                    <a:moveTo>
                      <a:pt x="0" y="72428"/>
                    </a:moveTo>
                    <a:cubicBezTo>
                      <a:pt x="72428" y="148627"/>
                      <a:pt x="144856" y="224827"/>
                      <a:pt x="208230" y="244443"/>
                    </a:cubicBezTo>
                    <a:cubicBezTo>
                      <a:pt x="271604" y="264059"/>
                      <a:pt x="248971" y="134293"/>
                      <a:pt x="380246" y="190123"/>
                    </a:cubicBezTo>
                    <a:cubicBezTo>
                      <a:pt x="511521" y="245953"/>
                      <a:pt x="834428" y="561315"/>
                      <a:pt x="995881" y="579422"/>
                    </a:cubicBezTo>
                    <a:cubicBezTo>
                      <a:pt x="1157334" y="597529"/>
                      <a:pt x="1237307" y="312344"/>
                      <a:pt x="1348966" y="298764"/>
                    </a:cubicBezTo>
                    <a:cubicBezTo>
                      <a:pt x="1460625" y="285184"/>
                      <a:pt x="1490805" y="516048"/>
                      <a:pt x="1665838" y="497941"/>
                    </a:cubicBezTo>
                    <a:cubicBezTo>
                      <a:pt x="1840871" y="479834"/>
                      <a:pt x="2216590" y="209739"/>
                      <a:pt x="2399168" y="190123"/>
                    </a:cubicBezTo>
                    <a:cubicBezTo>
                      <a:pt x="2581746" y="170507"/>
                      <a:pt x="2627014" y="392316"/>
                      <a:pt x="2761307" y="380245"/>
                    </a:cubicBezTo>
                    <a:cubicBezTo>
                      <a:pt x="2895600" y="368174"/>
                      <a:pt x="3052527" y="181069"/>
                      <a:pt x="3204927" y="117695"/>
                    </a:cubicBezTo>
                    <a:cubicBezTo>
                      <a:pt x="3357327" y="54321"/>
                      <a:pt x="3516517" y="27160"/>
                      <a:pt x="3675707" y="0"/>
                    </a:cubicBezTo>
                  </a:path>
                </a:pathLst>
              </a:custGeom>
              <a:noFill/>
              <a:ln w="9525" cap="flat" cmpd="sng" algn="ctr">
                <a:solidFill>
                  <a:srgbClr val="000000">
                    <a:lumMod val="95000"/>
                    <a:lumOff val="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s-CL" sz="1800" b="0" i="0" u="none" strike="noStrike" kern="1200" cap="none" spc="0" normalizeH="0" baseline="0" noProof="0">
                  <a:ln>
                    <a:noFill/>
                  </a:ln>
                  <a:solidFill>
                    <a:srgbClr val="000000"/>
                  </a:solidFill>
                  <a:effectLst/>
                  <a:uLnTx/>
                  <a:uFillTx/>
                  <a:latin typeface="Arial" panose="020B0604020202020204"/>
                  <a:ea typeface="+mn-ea"/>
                  <a:cs typeface="Arial" panose="020B0604020202020204"/>
                </a:endParaRPr>
              </a:p>
            </p:txBody>
          </p:sp>
        </p:grpSp>
        <p:cxnSp>
          <p:nvCxnSpPr>
            <p:cNvPr id="22" name="Conector recto 21"/>
            <p:cNvCxnSpPr/>
            <p:nvPr/>
          </p:nvCxnSpPr>
          <p:spPr>
            <a:xfrm>
              <a:off x="323528" y="4927529"/>
              <a:ext cx="4159044" cy="0"/>
            </a:xfrm>
            <a:prstGeom prst="line">
              <a:avLst/>
            </a:prstGeom>
            <a:noFill/>
            <a:ln w="38100" cap="flat" cmpd="sng" algn="ctr">
              <a:solidFill>
                <a:srgbClr val="000000"/>
              </a:solidFill>
              <a:prstDash val="solid"/>
              <a:tailEnd type="triangle"/>
            </a:ln>
            <a:effectLst>
              <a:outerShdw blurRad="40000" dist="20000" dir="5400000" rotWithShape="0">
                <a:srgbClr val="000000">
                  <a:alpha val="38000"/>
                </a:srgbClr>
              </a:outerShdw>
            </a:effectLst>
          </p:spPr>
        </p:cxnSp>
        <p:sp>
          <p:nvSpPr>
            <p:cNvPr id="23" name="108 CuadroTexto"/>
            <p:cNvSpPr txBox="1"/>
            <p:nvPr/>
          </p:nvSpPr>
          <p:spPr>
            <a:xfrm>
              <a:off x="4139953" y="4873462"/>
              <a:ext cx="342619" cy="514949"/>
            </a:xfrm>
            <a:prstGeom prst="rect">
              <a:avLst/>
            </a:prstGeom>
            <a:noFill/>
            <a:ln w="9525">
              <a:no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333399">
                      <a:lumMod val="50000"/>
                    </a:srgbClr>
                  </a:solidFill>
                  <a:effectLst/>
                  <a:uLnTx/>
                  <a:uFillTx/>
                  <a:latin typeface="Monotype Corsiva" panose="03010101010201010101" pitchFamily="66" charset="0"/>
                  <a:ea typeface="+mn-ea"/>
                  <a:cs typeface="Arial" panose="020B0604020202020204" pitchFamily="34" charset="0"/>
                </a:rPr>
                <a:t>t</a:t>
              </a:r>
              <a:endParaRPr kumimoji="0" lang="es-CL" sz="1800" b="0" i="0" u="none" strike="noStrike" kern="1200" cap="none" spc="0" normalizeH="0" baseline="0" noProof="0" dirty="0">
                <a:ln>
                  <a:noFill/>
                </a:ln>
                <a:solidFill>
                  <a:srgbClr val="333399">
                    <a:lumMod val="50000"/>
                  </a:srgbClr>
                </a:solidFill>
                <a:effectLst/>
                <a:uLnTx/>
                <a:uFillTx/>
                <a:latin typeface="Monotype Corsiva" panose="03010101010201010101" pitchFamily="66" charset="0"/>
                <a:ea typeface="+mn-ea"/>
                <a:cs typeface="Arial" panose="020B0604020202020204" pitchFamily="34" charset="0"/>
              </a:endParaRPr>
            </a:p>
          </p:txBody>
        </p:sp>
      </p:grpSp>
      <p:pic>
        <p:nvPicPr>
          <p:cNvPr id="1026" name="Picture 2" descr="Resultado de imagen para audio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912" y="2007244"/>
            <a:ext cx="337975" cy="337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video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912" y="2481639"/>
            <a:ext cx="318775" cy="3187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tex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912" y="2969774"/>
            <a:ext cx="393513" cy="393513"/>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upo 132"/>
          <p:cNvGrpSpPr/>
          <p:nvPr/>
        </p:nvGrpSpPr>
        <p:grpSpPr>
          <a:xfrm>
            <a:off x="4650768" y="2081781"/>
            <a:ext cx="372650" cy="1196859"/>
            <a:chOff x="958990" y="2420888"/>
            <a:chExt cx="673292" cy="1944216"/>
          </a:xfrm>
        </p:grpSpPr>
        <p:grpSp>
          <p:nvGrpSpPr>
            <p:cNvPr id="134" name="73 Grupo"/>
            <p:cNvGrpSpPr/>
            <p:nvPr/>
          </p:nvGrpSpPr>
          <p:grpSpPr>
            <a:xfrm rot="5400000">
              <a:off x="317223" y="3062655"/>
              <a:ext cx="1944216" cy="660682"/>
              <a:chOff x="1475656" y="4437112"/>
              <a:chExt cx="504056" cy="216024"/>
            </a:xfrm>
            <a:noFill/>
          </p:grpSpPr>
          <p:sp>
            <p:nvSpPr>
              <p:cNvPr id="137" name="108 Rectángulo"/>
              <p:cNvSpPr/>
              <p:nvPr/>
            </p:nvSpPr>
            <p:spPr>
              <a:xfrm>
                <a:off x="1475656" y="4437112"/>
                <a:ext cx="504056" cy="216024"/>
              </a:xfrm>
              <a:prstGeom prst="rect">
                <a:avLst/>
              </a:prstGeom>
              <a:grpFill/>
              <a:ln w="25400" cap="flat" cmpd="sng" algn="ctr">
                <a:solidFill>
                  <a:srgbClr val="333399">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s-MX" sz="1600" b="0" i="0" u="none" strike="noStrike" kern="1200" cap="none" spc="0" normalizeH="0" baseline="0" noProof="0">
                  <a:ln>
                    <a:noFill/>
                  </a:ln>
                  <a:solidFill>
                    <a:srgbClr val="000000"/>
                  </a:solidFill>
                  <a:effectLst/>
                  <a:uLnTx/>
                  <a:uFillTx/>
                  <a:latin typeface="Arial" panose="020B0604020202020204"/>
                  <a:ea typeface="+mn-ea"/>
                  <a:cs typeface="Arial" panose="020B0604020202020204"/>
                </a:endParaRPr>
              </a:p>
            </p:txBody>
          </p:sp>
          <p:cxnSp>
            <p:nvCxnSpPr>
              <p:cNvPr id="138" name="109 Conector recto"/>
              <p:cNvCxnSpPr/>
              <p:nvPr/>
            </p:nvCxnSpPr>
            <p:spPr>
              <a:xfrm>
                <a:off x="1590385" y="4437112"/>
                <a:ext cx="0" cy="216024"/>
              </a:xfrm>
              <a:prstGeom prst="line">
                <a:avLst/>
              </a:prstGeom>
              <a:grpFill/>
              <a:ln w="25400" cap="flat" cmpd="sng" algn="ctr">
                <a:solidFill>
                  <a:srgbClr val="333399">
                    <a:lumMod val="75000"/>
                  </a:srgbClr>
                </a:solidFill>
                <a:prstDash val="solid"/>
              </a:ln>
              <a:effectLst/>
            </p:spPr>
          </p:cxnSp>
          <p:cxnSp>
            <p:nvCxnSpPr>
              <p:cNvPr id="139" name="110 Conector recto"/>
              <p:cNvCxnSpPr/>
              <p:nvPr/>
            </p:nvCxnSpPr>
            <p:spPr>
              <a:xfrm>
                <a:off x="1797584" y="4437112"/>
                <a:ext cx="0" cy="216024"/>
              </a:xfrm>
              <a:prstGeom prst="line">
                <a:avLst/>
              </a:prstGeom>
              <a:grpFill/>
              <a:ln w="25400" cap="flat" cmpd="sng" algn="ctr">
                <a:solidFill>
                  <a:srgbClr val="333399">
                    <a:lumMod val="75000"/>
                  </a:srgbClr>
                </a:solidFill>
                <a:prstDash val="solid"/>
              </a:ln>
              <a:effectLst/>
            </p:spPr>
          </p:cxnSp>
        </p:grpSp>
        <p:cxnSp>
          <p:nvCxnSpPr>
            <p:cNvPr id="135" name="109 Conector recto"/>
            <p:cNvCxnSpPr/>
            <p:nvPr/>
          </p:nvCxnSpPr>
          <p:spPr>
            <a:xfrm rot="5400000">
              <a:off x="1301941" y="2931649"/>
              <a:ext cx="0" cy="660682"/>
            </a:xfrm>
            <a:prstGeom prst="line">
              <a:avLst/>
            </a:prstGeom>
            <a:noFill/>
            <a:ln w="25400" cap="flat" cmpd="sng" algn="ctr">
              <a:solidFill>
                <a:srgbClr val="333399">
                  <a:lumMod val="75000"/>
                </a:srgbClr>
              </a:solidFill>
              <a:prstDash val="solid"/>
            </a:ln>
            <a:effectLst/>
          </p:spPr>
        </p:cxnSp>
        <p:cxnSp>
          <p:nvCxnSpPr>
            <p:cNvPr id="136" name="110 Conector recto"/>
            <p:cNvCxnSpPr/>
            <p:nvPr/>
          </p:nvCxnSpPr>
          <p:spPr>
            <a:xfrm rot="5400000">
              <a:off x="1301941" y="3655470"/>
              <a:ext cx="0" cy="660682"/>
            </a:xfrm>
            <a:prstGeom prst="line">
              <a:avLst/>
            </a:prstGeom>
            <a:noFill/>
            <a:ln w="25400" cap="flat" cmpd="sng" algn="ctr">
              <a:solidFill>
                <a:srgbClr val="333399">
                  <a:lumMod val="75000"/>
                </a:srgbClr>
              </a:solidFill>
              <a:prstDash val="solid"/>
            </a:ln>
            <a:effectLst/>
          </p:spPr>
        </p:cxnSp>
      </p:grpSp>
      <p:cxnSp>
        <p:nvCxnSpPr>
          <p:cNvPr id="140" name="Conector recto 139"/>
          <p:cNvCxnSpPr/>
          <p:nvPr/>
        </p:nvCxnSpPr>
        <p:spPr>
          <a:xfrm>
            <a:off x="4578760" y="3664987"/>
            <a:ext cx="4159044" cy="0"/>
          </a:xfrm>
          <a:prstGeom prst="line">
            <a:avLst/>
          </a:prstGeom>
          <a:noFill/>
          <a:ln w="38100" cap="flat" cmpd="sng" algn="ctr">
            <a:solidFill>
              <a:srgbClr val="000000"/>
            </a:solidFill>
            <a:prstDash val="solid"/>
            <a:tailEnd type="triangle"/>
          </a:ln>
          <a:effectLst>
            <a:outerShdw blurRad="40000" dist="20000" dir="5400000" rotWithShape="0">
              <a:srgbClr val="000000">
                <a:alpha val="38000"/>
              </a:srgbClr>
            </a:outerShdw>
          </a:effectLst>
        </p:spPr>
      </p:cxnSp>
      <p:sp>
        <p:nvSpPr>
          <p:cNvPr id="141" name="108 CuadroTexto"/>
          <p:cNvSpPr txBox="1"/>
          <p:nvPr/>
        </p:nvSpPr>
        <p:spPr>
          <a:xfrm>
            <a:off x="8395184" y="3670260"/>
            <a:ext cx="342620" cy="369332"/>
          </a:xfrm>
          <a:prstGeom prst="rect">
            <a:avLst/>
          </a:prstGeom>
          <a:noFill/>
          <a:ln w="9525">
            <a:noFill/>
          </a:ln>
        </p:spPr>
        <p:txBody>
          <a:bodyPr wrap="square" rtlCol="0">
            <a:spAutoFit/>
          </a:bodyPr>
          <a:lstStyle/>
          <a:p>
            <a:pPr fontAlgn="base">
              <a:spcBef>
                <a:spcPct val="0"/>
              </a:spcBef>
              <a:spcAft>
                <a:spcPct val="0"/>
              </a:spcAft>
              <a:buClrTx/>
              <a:buFontTx/>
              <a:buNone/>
            </a:pPr>
            <a:r>
              <a:rPr lang="en-US" sz="1800" kern="1200" dirty="0">
                <a:solidFill>
                  <a:srgbClr val="333399">
                    <a:lumMod val="50000"/>
                  </a:srgbClr>
                </a:solidFill>
                <a:latin typeface="Monotype Corsiva" panose="03010101010201010101" pitchFamily="66" charset="0"/>
                <a:ea typeface="+mn-ea"/>
                <a:cs typeface="Arial" panose="020B0604020202020204" pitchFamily="34" charset="0"/>
              </a:rPr>
              <a:t>t</a:t>
            </a:r>
            <a:endParaRPr lang="es-CL" sz="1800" kern="1200" dirty="0">
              <a:solidFill>
                <a:srgbClr val="333399">
                  <a:lumMod val="50000"/>
                </a:srgbClr>
              </a:solidFill>
              <a:latin typeface="Monotype Corsiva" panose="03010101010201010101" pitchFamily="66" charset="0"/>
              <a:ea typeface="+mn-ea"/>
              <a:cs typeface="Arial" panose="020B0604020202020204" pitchFamily="34" charset="0"/>
            </a:endParaRPr>
          </a:p>
        </p:txBody>
      </p:sp>
      <p:grpSp>
        <p:nvGrpSpPr>
          <p:cNvPr id="142" name="Grupo 141"/>
          <p:cNvGrpSpPr/>
          <p:nvPr/>
        </p:nvGrpSpPr>
        <p:grpSpPr>
          <a:xfrm>
            <a:off x="5214222" y="2081782"/>
            <a:ext cx="372650" cy="1196859"/>
            <a:chOff x="958990" y="2420888"/>
            <a:chExt cx="673292" cy="1944216"/>
          </a:xfrm>
        </p:grpSpPr>
        <p:grpSp>
          <p:nvGrpSpPr>
            <p:cNvPr id="143" name="73 Grupo"/>
            <p:cNvGrpSpPr/>
            <p:nvPr/>
          </p:nvGrpSpPr>
          <p:grpSpPr>
            <a:xfrm rot="5400000">
              <a:off x="317223" y="3062655"/>
              <a:ext cx="1944216" cy="660682"/>
              <a:chOff x="1475656" y="4437112"/>
              <a:chExt cx="504056" cy="216024"/>
            </a:xfrm>
            <a:noFill/>
          </p:grpSpPr>
          <p:sp>
            <p:nvSpPr>
              <p:cNvPr id="146" name="108 Rectángulo"/>
              <p:cNvSpPr/>
              <p:nvPr/>
            </p:nvSpPr>
            <p:spPr>
              <a:xfrm>
                <a:off x="1475656" y="4437112"/>
                <a:ext cx="504056" cy="216024"/>
              </a:xfrm>
              <a:prstGeom prst="rect">
                <a:avLst/>
              </a:prstGeom>
              <a:grpFill/>
              <a:ln w="25400" cap="flat" cmpd="sng" algn="ctr">
                <a:solidFill>
                  <a:srgbClr val="333399">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s-MX" sz="1600" b="0" i="0" u="none" strike="noStrike" kern="1200" cap="none" spc="0" normalizeH="0" baseline="0" noProof="0">
                  <a:ln>
                    <a:noFill/>
                  </a:ln>
                  <a:solidFill>
                    <a:srgbClr val="000000"/>
                  </a:solidFill>
                  <a:effectLst/>
                  <a:uLnTx/>
                  <a:uFillTx/>
                  <a:latin typeface="Arial" panose="020B0604020202020204"/>
                  <a:ea typeface="+mn-ea"/>
                  <a:cs typeface="Arial" panose="020B0604020202020204"/>
                </a:endParaRPr>
              </a:p>
            </p:txBody>
          </p:sp>
          <p:cxnSp>
            <p:nvCxnSpPr>
              <p:cNvPr id="147" name="109 Conector recto"/>
              <p:cNvCxnSpPr/>
              <p:nvPr/>
            </p:nvCxnSpPr>
            <p:spPr>
              <a:xfrm>
                <a:off x="1590385" y="4437112"/>
                <a:ext cx="0" cy="216024"/>
              </a:xfrm>
              <a:prstGeom prst="line">
                <a:avLst/>
              </a:prstGeom>
              <a:grpFill/>
              <a:ln w="25400" cap="flat" cmpd="sng" algn="ctr">
                <a:solidFill>
                  <a:srgbClr val="333399">
                    <a:lumMod val="75000"/>
                  </a:srgbClr>
                </a:solidFill>
                <a:prstDash val="solid"/>
              </a:ln>
              <a:effectLst/>
            </p:spPr>
          </p:cxnSp>
          <p:cxnSp>
            <p:nvCxnSpPr>
              <p:cNvPr id="148" name="110 Conector recto"/>
              <p:cNvCxnSpPr/>
              <p:nvPr/>
            </p:nvCxnSpPr>
            <p:spPr>
              <a:xfrm>
                <a:off x="1797584" y="4437112"/>
                <a:ext cx="0" cy="216024"/>
              </a:xfrm>
              <a:prstGeom prst="line">
                <a:avLst/>
              </a:prstGeom>
              <a:grpFill/>
              <a:ln w="25400" cap="flat" cmpd="sng" algn="ctr">
                <a:solidFill>
                  <a:srgbClr val="333399">
                    <a:lumMod val="75000"/>
                  </a:srgbClr>
                </a:solidFill>
                <a:prstDash val="solid"/>
              </a:ln>
              <a:effectLst/>
            </p:spPr>
          </p:cxnSp>
        </p:grpSp>
        <p:cxnSp>
          <p:nvCxnSpPr>
            <p:cNvPr id="144" name="109 Conector recto"/>
            <p:cNvCxnSpPr/>
            <p:nvPr/>
          </p:nvCxnSpPr>
          <p:spPr>
            <a:xfrm rot="5400000">
              <a:off x="1301941" y="2931649"/>
              <a:ext cx="0" cy="660682"/>
            </a:xfrm>
            <a:prstGeom prst="line">
              <a:avLst/>
            </a:prstGeom>
            <a:noFill/>
            <a:ln w="25400" cap="flat" cmpd="sng" algn="ctr">
              <a:solidFill>
                <a:srgbClr val="333399">
                  <a:lumMod val="75000"/>
                </a:srgbClr>
              </a:solidFill>
              <a:prstDash val="solid"/>
            </a:ln>
            <a:effectLst/>
          </p:spPr>
        </p:cxnSp>
        <p:cxnSp>
          <p:nvCxnSpPr>
            <p:cNvPr id="145" name="110 Conector recto"/>
            <p:cNvCxnSpPr/>
            <p:nvPr/>
          </p:nvCxnSpPr>
          <p:spPr>
            <a:xfrm rot="5400000">
              <a:off x="1301941" y="3655470"/>
              <a:ext cx="0" cy="660682"/>
            </a:xfrm>
            <a:prstGeom prst="line">
              <a:avLst/>
            </a:prstGeom>
            <a:noFill/>
            <a:ln w="25400" cap="flat" cmpd="sng" algn="ctr">
              <a:solidFill>
                <a:srgbClr val="333399">
                  <a:lumMod val="75000"/>
                </a:srgbClr>
              </a:solidFill>
              <a:prstDash val="solid"/>
            </a:ln>
            <a:effectLst/>
          </p:spPr>
        </p:cxnSp>
      </p:grpSp>
      <p:grpSp>
        <p:nvGrpSpPr>
          <p:cNvPr id="149" name="Grupo 148"/>
          <p:cNvGrpSpPr/>
          <p:nvPr/>
        </p:nvGrpSpPr>
        <p:grpSpPr>
          <a:xfrm>
            <a:off x="5862294" y="2081782"/>
            <a:ext cx="372650" cy="1196859"/>
            <a:chOff x="958990" y="2420888"/>
            <a:chExt cx="673292" cy="1944216"/>
          </a:xfrm>
        </p:grpSpPr>
        <p:grpSp>
          <p:nvGrpSpPr>
            <p:cNvPr id="150" name="73 Grupo"/>
            <p:cNvGrpSpPr/>
            <p:nvPr/>
          </p:nvGrpSpPr>
          <p:grpSpPr>
            <a:xfrm rot="5400000">
              <a:off x="317223" y="3062655"/>
              <a:ext cx="1944216" cy="660682"/>
              <a:chOff x="1475656" y="4437112"/>
              <a:chExt cx="504056" cy="216024"/>
            </a:xfrm>
            <a:noFill/>
          </p:grpSpPr>
          <p:sp>
            <p:nvSpPr>
              <p:cNvPr id="153" name="108 Rectángulo"/>
              <p:cNvSpPr/>
              <p:nvPr/>
            </p:nvSpPr>
            <p:spPr>
              <a:xfrm>
                <a:off x="1475656" y="4437112"/>
                <a:ext cx="504056" cy="216024"/>
              </a:xfrm>
              <a:prstGeom prst="rect">
                <a:avLst/>
              </a:prstGeom>
              <a:grpFill/>
              <a:ln w="25400" cap="flat" cmpd="sng" algn="ctr">
                <a:solidFill>
                  <a:srgbClr val="333399">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s-MX" sz="1600" b="0" i="0" u="none" strike="noStrike" kern="1200" cap="none" spc="0" normalizeH="0" baseline="0" noProof="0">
                  <a:ln>
                    <a:noFill/>
                  </a:ln>
                  <a:solidFill>
                    <a:srgbClr val="000000"/>
                  </a:solidFill>
                  <a:effectLst/>
                  <a:uLnTx/>
                  <a:uFillTx/>
                  <a:latin typeface="Arial" panose="020B0604020202020204"/>
                  <a:ea typeface="+mn-ea"/>
                  <a:cs typeface="Arial" panose="020B0604020202020204"/>
                </a:endParaRPr>
              </a:p>
            </p:txBody>
          </p:sp>
          <p:cxnSp>
            <p:nvCxnSpPr>
              <p:cNvPr id="154" name="109 Conector recto"/>
              <p:cNvCxnSpPr/>
              <p:nvPr/>
            </p:nvCxnSpPr>
            <p:spPr>
              <a:xfrm>
                <a:off x="1590385" y="4437112"/>
                <a:ext cx="0" cy="216024"/>
              </a:xfrm>
              <a:prstGeom prst="line">
                <a:avLst/>
              </a:prstGeom>
              <a:grpFill/>
              <a:ln w="25400" cap="flat" cmpd="sng" algn="ctr">
                <a:solidFill>
                  <a:srgbClr val="333399">
                    <a:lumMod val="75000"/>
                  </a:srgbClr>
                </a:solidFill>
                <a:prstDash val="solid"/>
              </a:ln>
              <a:effectLst/>
            </p:spPr>
          </p:cxnSp>
          <p:cxnSp>
            <p:nvCxnSpPr>
              <p:cNvPr id="155" name="110 Conector recto"/>
              <p:cNvCxnSpPr/>
              <p:nvPr/>
            </p:nvCxnSpPr>
            <p:spPr>
              <a:xfrm>
                <a:off x="1797584" y="4437112"/>
                <a:ext cx="0" cy="216024"/>
              </a:xfrm>
              <a:prstGeom prst="line">
                <a:avLst/>
              </a:prstGeom>
              <a:grpFill/>
              <a:ln w="25400" cap="flat" cmpd="sng" algn="ctr">
                <a:solidFill>
                  <a:srgbClr val="333399">
                    <a:lumMod val="75000"/>
                  </a:srgbClr>
                </a:solidFill>
                <a:prstDash val="solid"/>
              </a:ln>
              <a:effectLst/>
            </p:spPr>
          </p:cxnSp>
        </p:grpSp>
        <p:cxnSp>
          <p:nvCxnSpPr>
            <p:cNvPr id="151" name="109 Conector recto"/>
            <p:cNvCxnSpPr/>
            <p:nvPr/>
          </p:nvCxnSpPr>
          <p:spPr>
            <a:xfrm rot="5400000">
              <a:off x="1301941" y="2931649"/>
              <a:ext cx="0" cy="660682"/>
            </a:xfrm>
            <a:prstGeom prst="line">
              <a:avLst/>
            </a:prstGeom>
            <a:noFill/>
            <a:ln w="25400" cap="flat" cmpd="sng" algn="ctr">
              <a:solidFill>
                <a:srgbClr val="333399">
                  <a:lumMod val="75000"/>
                </a:srgbClr>
              </a:solidFill>
              <a:prstDash val="solid"/>
            </a:ln>
            <a:effectLst/>
          </p:spPr>
        </p:cxnSp>
        <p:cxnSp>
          <p:nvCxnSpPr>
            <p:cNvPr id="152" name="110 Conector recto"/>
            <p:cNvCxnSpPr/>
            <p:nvPr/>
          </p:nvCxnSpPr>
          <p:spPr>
            <a:xfrm rot="5400000">
              <a:off x="1301941" y="3655470"/>
              <a:ext cx="0" cy="660682"/>
            </a:xfrm>
            <a:prstGeom prst="line">
              <a:avLst/>
            </a:prstGeom>
            <a:noFill/>
            <a:ln w="25400" cap="flat" cmpd="sng" algn="ctr">
              <a:solidFill>
                <a:srgbClr val="333399">
                  <a:lumMod val="75000"/>
                </a:srgbClr>
              </a:solidFill>
              <a:prstDash val="solid"/>
            </a:ln>
            <a:effectLst/>
          </p:spPr>
        </p:cxnSp>
      </p:grpSp>
      <p:grpSp>
        <p:nvGrpSpPr>
          <p:cNvPr id="156" name="Grupo 155"/>
          <p:cNvGrpSpPr/>
          <p:nvPr/>
        </p:nvGrpSpPr>
        <p:grpSpPr>
          <a:xfrm>
            <a:off x="6510366" y="2081782"/>
            <a:ext cx="372650" cy="1196859"/>
            <a:chOff x="958990" y="2420888"/>
            <a:chExt cx="673292" cy="1944216"/>
          </a:xfrm>
        </p:grpSpPr>
        <p:grpSp>
          <p:nvGrpSpPr>
            <p:cNvPr id="157" name="73 Grupo"/>
            <p:cNvGrpSpPr/>
            <p:nvPr/>
          </p:nvGrpSpPr>
          <p:grpSpPr>
            <a:xfrm rot="5400000">
              <a:off x="317223" y="3062655"/>
              <a:ext cx="1944216" cy="660682"/>
              <a:chOff x="1475656" y="4437112"/>
              <a:chExt cx="504056" cy="216024"/>
            </a:xfrm>
            <a:noFill/>
          </p:grpSpPr>
          <p:sp>
            <p:nvSpPr>
              <p:cNvPr id="160" name="108 Rectángulo"/>
              <p:cNvSpPr/>
              <p:nvPr/>
            </p:nvSpPr>
            <p:spPr>
              <a:xfrm>
                <a:off x="1475656" y="4437112"/>
                <a:ext cx="504056" cy="216024"/>
              </a:xfrm>
              <a:prstGeom prst="rect">
                <a:avLst/>
              </a:prstGeom>
              <a:grpFill/>
              <a:ln w="25400" cap="flat" cmpd="sng" algn="ctr">
                <a:solidFill>
                  <a:srgbClr val="333399">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s-MX" sz="1600" b="0" i="0" u="none" strike="noStrike" kern="1200" cap="none" spc="0" normalizeH="0" baseline="0" noProof="0">
                  <a:ln>
                    <a:noFill/>
                  </a:ln>
                  <a:solidFill>
                    <a:srgbClr val="000000"/>
                  </a:solidFill>
                  <a:effectLst/>
                  <a:uLnTx/>
                  <a:uFillTx/>
                  <a:latin typeface="Arial" panose="020B0604020202020204"/>
                  <a:ea typeface="+mn-ea"/>
                  <a:cs typeface="Arial" panose="020B0604020202020204"/>
                </a:endParaRPr>
              </a:p>
            </p:txBody>
          </p:sp>
          <p:cxnSp>
            <p:nvCxnSpPr>
              <p:cNvPr id="161" name="109 Conector recto"/>
              <p:cNvCxnSpPr/>
              <p:nvPr/>
            </p:nvCxnSpPr>
            <p:spPr>
              <a:xfrm>
                <a:off x="1590385" y="4437112"/>
                <a:ext cx="0" cy="216024"/>
              </a:xfrm>
              <a:prstGeom prst="line">
                <a:avLst/>
              </a:prstGeom>
              <a:grpFill/>
              <a:ln w="25400" cap="flat" cmpd="sng" algn="ctr">
                <a:solidFill>
                  <a:srgbClr val="333399">
                    <a:lumMod val="75000"/>
                  </a:srgbClr>
                </a:solidFill>
                <a:prstDash val="solid"/>
              </a:ln>
              <a:effectLst/>
            </p:spPr>
          </p:cxnSp>
          <p:cxnSp>
            <p:nvCxnSpPr>
              <p:cNvPr id="162" name="110 Conector recto"/>
              <p:cNvCxnSpPr/>
              <p:nvPr/>
            </p:nvCxnSpPr>
            <p:spPr>
              <a:xfrm>
                <a:off x="1797584" y="4437112"/>
                <a:ext cx="0" cy="216024"/>
              </a:xfrm>
              <a:prstGeom prst="line">
                <a:avLst/>
              </a:prstGeom>
              <a:grpFill/>
              <a:ln w="25400" cap="flat" cmpd="sng" algn="ctr">
                <a:solidFill>
                  <a:srgbClr val="333399">
                    <a:lumMod val="75000"/>
                  </a:srgbClr>
                </a:solidFill>
                <a:prstDash val="solid"/>
              </a:ln>
              <a:effectLst/>
            </p:spPr>
          </p:cxnSp>
        </p:grpSp>
        <p:cxnSp>
          <p:nvCxnSpPr>
            <p:cNvPr id="158" name="109 Conector recto"/>
            <p:cNvCxnSpPr/>
            <p:nvPr/>
          </p:nvCxnSpPr>
          <p:spPr>
            <a:xfrm rot="5400000">
              <a:off x="1301941" y="2931649"/>
              <a:ext cx="0" cy="660682"/>
            </a:xfrm>
            <a:prstGeom prst="line">
              <a:avLst/>
            </a:prstGeom>
            <a:noFill/>
            <a:ln w="25400" cap="flat" cmpd="sng" algn="ctr">
              <a:solidFill>
                <a:srgbClr val="333399">
                  <a:lumMod val="75000"/>
                </a:srgbClr>
              </a:solidFill>
              <a:prstDash val="solid"/>
            </a:ln>
            <a:effectLst/>
          </p:spPr>
        </p:cxnSp>
        <p:cxnSp>
          <p:nvCxnSpPr>
            <p:cNvPr id="159" name="110 Conector recto"/>
            <p:cNvCxnSpPr/>
            <p:nvPr/>
          </p:nvCxnSpPr>
          <p:spPr>
            <a:xfrm rot="5400000">
              <a:off x="1301941" y="3655470"/>
              <a:ext cx="0" cy="660682"/>
            </a:xfrm>
            <a:prstGeom prst="line">
              <a:avLst/>
            </a:prstGeom>
            <a:noFill/>
            <a:ln w="25400" cap="flat" cmpd="sng" algn="ctr">
              <a:solidFill>
                <a:srgbClr val="333399">
                  <a:lumMod val="75000"/>
                </a:srgbClr>
              </a:solidFill>
              <a:prstDash val="solid"/>
            </a:ln>
            <a:effectLst/>
          </p:spPr>
        </p:cxnSp>
      </p:grpSp>
      <p:grpSp>
        <p:nvGrpSpPr>
          <p:cNvPr id="163" name="Grupo 162"/>
          <p:cNvGrpSpPr/>
          <p:nvPr/>
        </p:nvGrpSpPr>
        <p:grpSpPr>
          <a:xfrm>
            <a:off x="7747112" y="2081782"/>
            <a:ext cx="372650" cy="1196859"/>
            <a:chOff x="958990" y="2420888"/>
            <a:chExt cx="673292" cy="1944216"/>
          </a:xfrm>
        </p:grpSpPr>
        <p:grpSp>
          <p:nvGrpSpPr>
            <p:cNvPr id="164" name="73 Grupo"/>
            <p:cNvGrpSpPr/>
            <p:nvPr/>
          </p:nvGrpSpPr>
          <p:grpSpPr>
            <a:xfrm rot="5400000">
              <a:off x="317223" y="3062655"/>
              <a:ext cx="1944216" cy="660682"/>
              <a:chOff x="1475656" y="4437112"/>
              <a:chExt cx="504056" cy="216024"/>
            </a:xfrm>
            <a:noFill/>
          </p:grpSpPr>
          <p:sp>
            <p:nvSpPr>
              <p:cNvPr id="167" name="108 Rectángulo"/>
              <p:cNvSpPr/>
              <p:nvPr/>
            </p:nvSpPr>
            <p:spPr>
              <a:xfrm>
                <a:off x="1475656" y="4437112"/>
                <a:ext cx="504056" cy="216024"/>
              </a:xfrm>
              <a:prstGeom prst="rect">
                <a:avLst/>
              </a:prstGeom>
              <a:grpFill/>
              <a:ln w="25400" cap="flat" cmpd="sng" algn="ctr">
                <a:solidFill>
                  <a:srgbClr val="333399">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s-MX" sz="1600" b="0" i="0" u="none" strike="noStrike" kern="1200" cap="none" spc="0" normalizeH="0" baseline="0" noProof="0">
                  <a:ln>
                    <a:noFill/>
                  </a:ln>
                  <a:solidFill>
                    <a:srgbClr val="000000"/>
                  </a:solidFill>
                  <a:effectLst/>
                  <a:uLnTx/>
                  <a:uFillTx/>
                  <a:latin typeface="Arial" panose="020B0604020202020204"/>
                  <a:ea typeface="+mn-ea"/>
                  <a:cs typeface="Arial" panose="020B0604020202020204"/>
                </a:endParaRPr>
              </a:p>
            </p:txBody>
          </p:sp>
          <p:cxnSp>
            <p:nvCxnSpPr>
              <p:cNvPr id="168" name="109 Conector recto"/>
              <p:cNvCxnSpPr/>
              <p:nvPr/>
            </p:nvCxnSpPr>
            <p:spPr>
              <a:xfrm>
                <a:off x="1590385" y="4437112"/>
                <a:ext cx="0" cy="216024"/>
              </a:xfrm>
              <a:prstGeom prst="line">
                <a:avLst/>
              </a:prstGeom>
              <a:grpFill/>
              <a:ln w="25400" cap="flat" cmpd="sng" algn="ctr">
                <a:solidFill>
                  <a:srgbClr val="333399">
                    <a:lumMod val="75000"/>
                  </a:srgbClr>
                </a:solidFill>
                <a:prstDash val="solid"/>
              </a:ln>
              <a:effectLst/>
            </p:spPr>
          </p:cxnSp>
          <p:cxnSp>
            <p:nvCxnSpPr>
              <p:cNvPr id="169" name="110 Conector recto"/>
              <p:cNvCxnSpPr/>
              <p:nvPr/>
            </p:nvCxnSpPr>
            <p:spPr>
              <a:xfrm>
                <a:off x="1797584" y="4437112"/>
                <a:ext cx="0" cy="216024"/>
              </a:xfrm>
              <a:prstGeom prst="line">
                <a:avLst/>
              </a:prstGeom>
              <a:grpFill/>
              <a:ln w="25400" cap="flat" cmpd="sng" algn="ctr">
                <a:solidFill>
                  <a:srgbClr val="333399">
                    <a:lumMod val="75000"/>
                  </a:srgbClr>
                </a:solidFill>
                <a:prstDash val="solid"/>
              </a:ln>
              <a:effectLst/>
            </p:spPr>
          </p:cxnSp>
        </p:grpSp>
        <p:cxnSp>
          <p:nvCxnSpPr>
            <p:cNvPr id="165" name="109 Conector recto"/>
            <p:cNvCxnSpPr/>
            <p:nvPr/>
          </p:nvCxnSpPr>
          <p:spPr>
            <a:xfrm rot="5400000">
              <a:off x="1301941" y="2931649"/>
              <a:ext cx="0" cy="660682"/>
            </a:xfrm>
            <a:prstGeom prst="line">
              <a:avLst/>
            </a:prstGeom>
            <a:noFill/>
            <a:ln w="25400" cap="flat" cmpd="sng" algn="ctr">
              <a:solidFill>
                <a:srgbClr val="333399">
                  <a:lumMod val="75000"/>
                </a:srgbClr>
              </a:solidFill>
              <a:prstDash val="solid"/>
            </a:ln>
            <a:effectLst/>
          </p:spPr>
        </p:cxnSp>
        <p:cxnSp>
          <p:nvCxnSpPr>
            <p:cNvPr id="166" name="110 Conector recto"/>
            <p:cNvCxnSpPr/>
            <p:nvPr/>
          </p:nvCxnSpPr>
          <p:spPr>
            <a:xfrm rot="5400000">
              <a:off x="1301941" y="3655470"/>
              <a:ext cx="0" cy="660682"/>
            </a:xfrm>
            <a:prstGeom prst="line">
              <a:avLst/>
            </a:prstGeom>
            <a:noFill/>
            <a:ln w="25400" cap="flat" cmpd="sng" algn="ctr">
              <a:solidFill>
                <a:srgbClr val="333399">
                  <a:lumMod val="75000"/>
                </a:srgbClr>
              </a:solidFill>
              <a:prstDash val="solid"/>
            </a:ln>
            <a:effectLst/>
          </p:spPr>
        </p:cxnSp>
      </p:grpSp>
      <p:grpSp>
        <p:nvGrpSpPr>
          <p:cNvPr id="170" name="Grupo 169"/>
          <p:cNvGrpSpPr/>
          <p:nvPr/>
        </p:nvGrpSpPr>
        <p:grpSpPr>
          <a:xfrm>
            <a:off x="8310566" y="2081782"/>
            <a:ext cx="372650" cy="1196859"/>
            <a:chOff x="958990" y="2420888"/>
            <a:chExt cx="673292" cy="1944216"/>
          </a:xfrm>
        </p:grpSpPr>
        <p:grpSp>
          <p:nvGrpSpPr>
            <p:cNvPr id="171" name="73 Grupo"/>
            <p:cNvGrpSpPr/>
            <p:nvPr/>
          </p:nvGrpSpPr>
          <p:grpSpPr>
            <a:xfrm rot="5400000">
              <a:off x="317223" y="3062655"/>
              <a:ext cx="1944216" cy="660682"/>
              <a:chOff x="1475656" y="4437112"/>
              <a:chExt cx="504056" cy="216024"/>
            </a:xfrm>
            <a:noFill/>
          </p:grpSpPr>
          <p:sp>
            <p:nvSpPr>
              <p:cNvPr id="174" name="108 Rectángulo"/>
              <p:cNvSpPr/>
              <p:nvPr/>
            </p:nvSpPr>
            <p:spPr>
              <a:xfrm>
                <a:off x="1475656" y="4437112"/>
                <a:ext cx="504056" cy="216024"/>
              </a:xfrm>
              <a:prstGeom prst="rect">
                <a:avLst/>
              </a:prstGeom>
              <a:grpFill/>
              <a:ln w="25400" cap="flat" cmpd="sng" algn="ctr">
                <a:solidFill>
                  <a:srgbClr val="333399">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s-MX" sz="1600" b="0" i="0" u="none" strike="noStrike" kern="1200" cap="none" spc="0" normalizeH="0" baseline="0" noProof="0">
                  <a:ln>
                    <a:noFill/>
                  </a:ln>
                  <a:solidFill>
                    <a:srgbClr val="000000"/>
                  </a:solidFill>
                  <a:effectLst/>
                  <a:uLnTx/>
                  <a:uFillTx/>
                  <a:latin typeface="Arial" panose="020B0604020202020204"/>
                  <a:ea typeface="+mn-ea"/>
                  <a:cs typeface="Arial" panose="020B0604020202020204"/>
                </a:endParaRPr>
              </a:p>
            </p:txBody>
          </p:sp>
          <p:cxnSp>
            <p:nvCxnSpPr>
              <p:cNvPr id="175" name="109 Conector recto"/>
              <p:cNvCxnSpPr/>
              <p:nvPr/>
            </p:nvCxnSpPr>
            <p:spPr>
              <a:xfrm>
                <a:off x="1590385" y="4437112"/>
                <a:ext cx="0" cy="216024"/>
              </a:xfrm>
              <a:prstGeom prst="line">
                <a:avLst/>
              </a:prstGeom>
              <a:grpFill/>
              <a:ln w="25400" cap="flat" cmpd="sng" algn="ctr">
                <a:solidFill>
                  <a:srgbClr val="333399">
                    <a:lumMod val="75000"/>
                  </a:srgbClr>
                </a:solidFill>
                <a:prstDash val="solid"/>
              </a:ln>
              <a:effectLst/>
            </p:spPr>
          </p:cxnSp>
          <p:cxnSp>
            <p:nvCxnSpPr>
              <p:cNvPr id="176" name="110 Conector recto"/>
              <p:cNvCxnSpPr/>
              <p:nvPr/>
            </p:nvCxnSpPr>
            <p:spPr>
              <a:xfrm>
                <a:off x="1797584" y="4437112"/>
                <a:ext cx="0" cy="216024"/>
              </a:xfrm>
              <a:prstGeom prst="line">
                <a:avLst/>
              </a:prstGeom>
              <a:grpFill/>
              <a:ln w="25400" cap="flat" cmpd="sng" algn="ctr">
                <a:solidFill>
                  <a:srgbClr val="333399">
                    <a:lumMod val="75000"/>
                  </a:srgbClr>
                </a:solidFill>
                <a:prstDash val="solid"/>
              </a:ln>
              <a:effectLst/>
            </p:spPr>
          </p:cxnSp>
        </p:grpSp>
        <p:cxnSp>
          <p:nvCxnSpPr>
            <p:cNvPr id="172" name="109 Conector recto"/>
            <p:cNvCxnSpPr/>
            <p:nvPr/>
          </p:nvCxnSpPr>
          <p:spPr>
            <a:xfrm rot="5400000">
              <a:off x="1301941" y="2931649"/>
              <a:ext cx="0" cy="660682"/>
            </a:xfrm>
            <a:prstGeom prst="line">
              <a:avLst/>
            </a:prstGeom>
            <a:noFill/>
            <a:ln w="25400" cap="flat" cmpd="sng" algn="ctr">
              <a:solidFill>
                <a:srgbClr val="333399">
                  <a:lumMod val="75000"/>
                </a:srgbClr>
              </a:solidFill>
              <a:prstDash val="solid"/>
            </a:ln>
            <a:effectLst/>
          </p:spPr>
        </p:cxnSp>
        <p:cxnSp>
          <p:nvCxnSpPr>
            <p:cNvPr id="173" name="110 Conector recto"/>
            <p:cNvCxnSpPr/>
            <p:nvPr/>
          </p:nvCxnSpPr>
          <p:spPr>
            <a:xfrm rot="5400000">
              <a:off x="1301941" y="3655470"/>
              <a:ext cx="0" cy="660682"/>
            </a:xfrm>
            <a:prstGeom prst="line">
              <a:avLst/>
            </a:prstGeom>
            <a:noFill/>
            <a:ln w="25400" cap="flat" cmpd="sng" algn="ctr">
              <a:solidFill>
                <a:srgbClr val="333399">
                  <a:lumMod val="75000"/>
                </a:srgbClr>
              </a:solidFill>
              <a:prstDash val="solid"/>
            </a:ln>
            <a:effectLst/>
          </p:spPr>
        </p:cxnSp>
      </p:grpSp>
      <p:sp>
        <p:nvSpPr>
          <p:cNvPr id="177" name="CuadroTexto 176"/>
          <p:cNvSpPr txBox="1"/>
          <p:nvPr/>
        </p:nvSpPr>
        <p:spPr>
          <a:xfrm>
            <a:off x="5886086" y="1519659"/>
            <a:ext cx="1508746" cy="400110"/>
          </a:xfrm>
          <a:prstGeom prst="rect">
            <a:avLst/>
          </a:prstGeom>
          <a:noFill/>
        </p:spPr>
        <p:txBody>
          <a:bodyPr wrap="none" rtlCol="0">
            <a:spAutoFit/>
          </a:bodyPr>
          <a:lstStyle/>
          <a:p>
            <a:pPr fontAlgn="base">
              <a:spcBef>
                <a:spcPct val="0"/>
              </a:spcBef>
              <a:spcAft>
                <a:spcPct val="0"/>
              </a:spcAft>
              <a:buClrTx/>
              <a:buFontTx/>
              <a:buNone/>
            </a:pPr>
            <a:r>
              <a:rPr lang="en-US" sz="2000" kern="1200" dirty="0" err="1">
                <a:latin typeface="Monotype Corsiva" panose="03010101010201010101" pitchFamily="66" charset="0"/>
                <a:ea typeface="+mn-ea"/>
                <a:cs typeface="Arial" panose="020B0604020202020204" pitchFamily="34" charset="0"/>
              </a:rPr>
              <a:t>feature</a:t>
            </a:r>
            <a:r>
              <a:rPr lang="en-US" sz="2000" kern="1200" dirty="0">
                <a:latin typeface="Monotype Corsiva" panose="03010101010201010101" pitchFamily="66" charset="0"/>
                <a:ea typeface="+mn-ea"/>
                <a:cs typeface="Arial" panose="020B0604020202020204" pitchFamily="34" charset="0"/>
              </a:rPr>
              <a:t> </a:t>
            </a:r>
            <a:r>
              <a:rPr lang="en-US" sz="2000" kern="1200" dirty="0" err="1">
                <a:latin typeface="Monotype Corsiva" panose="03010101010201010101" pitchFamily="66" charset="0"/>
                <a:ea typeface="+mn-ea"/>
                <a:cs typeface="Arial" panose="020B0604020202020204" pitchFamily="34" charset="0"/>
              </a:rPr>
              <a:t>vectors</a:t>
            </a:r>
            <a:endParaRPr lang="en-US" sz="2000" kern="1200" dirty="0">
              <a:latin typeface="Monotype Corsiva" panose="03010101010201010101" pitchFamily="66"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178" name="108 CuadroTexto"/>
              <p:cNvSpPr txBox="1"/>
              <p:nvPr/>
            </p:nvSpPr>
            <p:spPr>
              <a:xfrm>
                <a:off x="4596180" y="3252153"/>
                <a:ext cx="342620" cy="369332"/>
              </a:xfrm>
              <a:prstGeom prst="rect">
                <a:avLst/>
              </a:prstGeom>
              <a:noFill/>
              <a:ln w="9525">
                <a:noFill/>
              </a:ln>
            </p:spPr>
            <p:txBody>
              <a:bodyPr wrap="square" rtlCol="0">
                <a:spAutoFit/>
              </a:bodyPr>
              <a:lstStyle/>
              <a:p>
                <a:pPr fontAlgn="base">
                  <a:spcBef>
                    <a:spcPct val="0"/>
                  </a:spcBef>
                  <a:spcAft>
                    <a:spcPct val="0"/>
                  </a:spcAft>
                  <a:buClrTx/>
                  <a:buFontTx/>
                  <a:buNone/>
                </a:pPr>
                <a14:m>
                  <m:oMathPara xmlns:m="http://schemas.openxmlformats.org/officeDocument/2006/math">
                    <m:oMathParaPr>
                      <m:jc m:val="centerGroup"/>
                    </m:oMathParaPr>
                    <m:oMath xmlns:m="http://schemas.openxmlformats.org/officeDocument/2006/math">
                      <m:sSub>
                        <m:sSubPr>
                          <m:ctrlPr>
                            <a:rPr lang="es-CL" sz="1800" i="1" kern="1200" smtClean="0">
                              <a:solidFill>
                                <a:srgbClr val="333399">
                                  <a:lumMod val="50000"/>
                                </a:srgbClr>
                              </a:solidFill>
                              <a:latin typeface="Cambria Math" panose="02040503050406030204" pitchFamily="18" charset="0"/>
                              <a:ea typeface="+mn-ea"/>
                            </a:rPr>
                          </m:ctrlPr>
                        </m:sSubPr>
                        <m:e>
                          <m:r>
                            <a:rPr lang="en-US" sz="1800" i="1" kern="1200" smtClean="0">
                              <a:solidFill>
                                <a:srgbClr val="333399">
                                  <a:lumMod val="50000"/>
                                </a:srgbClr>
                              </a:solidFill>
                              <a:latin typeface="Cambria Math" panose="02040503050406030204" pitchFamily="18" charset="0"/>
                              <a:ea typeface="+mn-ea"/>
                            </a:rPr>
                            <m:t>𝑓</m:t>
                          </m:r>
                        </m:e>
                        <m:sub>
                          <m:r>
                            <a:rPr lang="en-US" sz="1800" i="1" kern="1200" smtClean="0">
                              <a:solidFill>
                                <a:srgbClr val="333399">
                                  <a:lumMod val="50000"/>
                                </a:srgbClr>
                              </a:solidFill>
                              <a:latin typeface="Cambria Math" panose="02040503050406030204" pitchFamily="18" charset="0"/>
                              <a:ea typeface="+mn-ea"/>
                            </a:rPr>
                            <m:t>1</m:t>
                          </m:r>
                        </m:sub>
                      </m:sSub>
                    </m:oMath>
                  </m:oMathPara>
                </a14:m>
                <a:endParaRPr lang="es-CL" sz="1800" kern="1200" dirty="0">
                  <a:solidFill>
                    <a:srgbClr val="333399">
                      <a:lumMod val="50000"/>
                    </a:srgbClr>
                  </a:solidFill>
                  <a:latin typeface="Monotype Corsiva" panose="03010101010201010101" pitchFamily="66" charset="0"/>
                  <a:ea typeface="+mn-ea"/>
                  <a:cs typeface="Arial" panose="020B0604020202020204" pitchFamily="34" charset="0"/>
                </a:endParaRPr>
              </a:p>
            </p:txBody>
          </p:sp>
        </mc:Choice>
        <mc:Fallback xmlns="">
          <p:sp>
            <p:nvSpPr>
              <p:cNvPr id="178" name="108 CuadroTexto"/>
              <p:cNvSpPr txBox="1">
                <a:spLocks noRot="1" noChangeAspect="1" noMove="1" noResize="1" noEditPoints="1" noAdjustHandles="1" noChangeArrowheads="1" noChangeShapeType="1" noTextEdit="1"/>
              </p:cNvSpPr>
              <p:nvPr/>
            </p:nvSpPr>
            <p:spPr>
              <a:xfrm>
                <a:off x="4596180" y="3252153"/>
                <a:ext cx="342620" cy="369332"/>
              </a:xfrm>
              <a:prstGeom prst="rect">
                <a:avLst/>
              </a:prstGeom>
              <a:blipFill rotWithShape="1">
                <a:blip r:embed="rId6"/>
                <a:stretch>
                  <a:fillRect l="-15" t="-86" r="118" b="22"/>
                </a:stretch>
              </a:blipFill>
              <a:ln w="9525">
                <a:noFill/>
              </a:ln>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79" name="108 CuadroTexto"/>
              <p:cNvSpPr txBox="1"/>
              <p:nvPr/>
            </p:nvSpPr>
            <p:spPr>
              <a:xfrm>
                <a:off x="5226832" y="3247851"/>
                <a:ext cx="342620" cy="369332"/>
              </a:xfrm>
              <a:prstGeom prst="rect">
                <a:avLst/>
              </a:prstGeom>
              <a:noFill/>
              <a:ln w="9525">
                <a:noFill/>
              </a:ln>
            </p:spPr>
            <p:txBody>
              <a:bodyPr wrap="square" rtlCol="0">
                <a:spAutoFit/>
              </a:bodyPr>
              <a:lstStyle/>
              <a:p>
                <a:pPr fontAlgn="base">
                  <a:spcBef>
                    <a:spcPct val="0"/>
                  </a:spcBef>
                  <a:spcAft>
                    <a:spcPct val="0"/>
                  </a:spcAft>
                  <a:buClrTx/>
                  <a:buFontTx/>
                  <a:buNone/>
                </a:pPr>
                <a14:m>
                  <m:oMathPara xmlns:m="http://schemas.openxmlformats.org/officeDocument/2006/math">
                    <m:oMathParaPr>
                      <m:jc m:val="centerGroup"/>
                    </m:oMathParaPr>
                    <m:oMath xmlns:m="http://schemas.openxmlformats.org/officeDocument/2006/math">
                      <m:sSub>
                        <m:sSubPr>
                          <m:ctrlPr>
                            <a:rPr lang="es-CL" sz="1800" i="1" kern="1200" smtClean="0">
                              <a:solidFill>
                                <a:srgbClr val="333399">
                                  <a:lumMod val="50000"/>
                                </a:srgbClr>
                              </a:solidFill>
                              <a:latin typeface="Cambria Math" panose="02040503050406030204" pitchFamily="18" charset="0"/>
                              <a:ea typeface="+mn-ea"/>
                            </a:rPr>
                          </m:ctrlPr>
                        </m:sSubPr>
                        <m:e>
                          <m:r>
                            <a:rPr lang="en-US" sz="1800" i="1" kern="1200" smtClean="0">
                              <a:solidFill>
                                <a:srgbClr val="333399">
                                  <a:lumMod val="50000"/>
                                </a:srgbClr>
                              </a:solidFill>
                              <a:latin typeface="Cambria Math" panose="02040503050406030204" pitchFamily="18" charset="0"/>
                              <a:ea typeface="+mn-ea"/>
                            </a:rPr>
                            <m:t>𝑓</m:t>
                          </m:r>
                        </m:e>
                        <m:sub>
                          <m:r>
                            <a:rPr lang="en-US" sz="1800" i="1" kern="1200" smtClean="0">
                              <a:solidFill>
                                <a:srgbClr val="333399">
                                  <a:lumMod val="50000"/>
                                </a:srgbClr>
                              </a:solidFill>
                              <a:latin typeface="Cambria Math" panose="02040503050406030204" pitchFamily="18" charset="0"/>
                              <a:ea typeface="+mn-ea"/>
                            </a:rPr>
                            <m:t>2</m:t>
                          </m:r>
                        </m:sub>
                      </m:sSub>
                    </m:oMath>
                  </m:oMathPara>
                </a14:m>
                <a:endParaRPr lang="es-CL" sz="1800" kern="1200" dirty="0">
                  <a:solidFill>
                    <a:srgbClr val="333399">
                      <a:lumMod val="50000"/>
                    </a:srgbClr>
                  </a:solidFill>
                  <a:latin typeface="Monotype Corsiva" panose="03010101010201010101" pitchFamily="66" charset="0"/>
                  <a:ea typeface="+mn-ea"/>
                  <a:cs typeface="Arial" panose="020B0604020202020204" pitchFamily="34" charset="0"/>
                </a:endParaRPr>
              </a:p>
            </p:txBody>
          </p:sp>
        </mc:Choice>
        <mc:Fallback xmlns="">
          <p:sp>
            <p:nvSpPr>
              <p:cNvPr id="179" name="108 CuadroTexto"/>
              <p:cNvSpPr txBox="1">
                <a:spLocks noRot="1" noChangeAspect="1" noMove="1" noResize="1" noEditPoints="1" noAdjustHandles="1" noChangeArrowheads="1" noChangeShapeType="1" noTextEdit="1"/>
              </p:cNvSpPr>
              <p:nvPr/>
            </p:nvSpPr>
            <p:spPr>
              <a:xfrm>
                <a:off x="5226832" y="3247851"/>
                <a:ext cx="342620" cy="369332"/>
              </a:xfrm>
              <a:prstGeom prst="rect">
                <a:avLst/>
              </a:prstGeom>
              <a:blipFill rotWithShape="1">
                <a:blip r:embed="rId7"/>
                <a:stretch>
                  <a:fillRect l="-43" t="-125" r="147" b="60"/>
                </a:stretch>
              </a:blipFill>
              <a:ln w="9525">
                <a:noFill/>
              </a:ln>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80" name="108 CuadroTexto"/>
              <p:cNvSpPr txBox="1"/>
              <p:nvPr/>
            </p:nvSpPr>
            <p:spPr>
              <a:xfrm>
                <a:off x="5858458" y="3247851"/>
                <a:ext cx="342620" cy="369332"/>
              </a:xfrm>
              <a:prstGeom prst="rect">
                <a:avLst/>
              </a:prstGeom>
              <a:noFill/>
              <a:ln w="9525">
                <a:noFill/>
              </a:ln>
            </p:spPr>
            <p:txBody>
              <a:bodyPr wrap="square" rtlCol="0">
                <a:spAutoFit/>
              </a:bodyPr>
              <a:lstStyle/>
              <a:p>
                <a:pPr fontAlgn="base">
                  <a:spcBef>
                    <a:spcPct val="0"/>
                  </a:spcBef>
                  <a:spcAft>
                    <a:spcPct val="0"/>
                  </a:spcAft>
                  <a:buClrTx/>
                  <a:buFontTx/>
                  <a:buNone/>
                </a:pPr>
                <a14:m>
                  <m:oMathPara xmlns:m="http://schemas.openxmlformats.org/officeDocument/2006/math">
                    <m:oMathParaPr>
                      <m:jc m:val="centerGroup"/>
                    </m:oMathParaPr>
                    <m:oMath xmlns:m="http://schemas.openxmlformats.org/officeDocument/2006/math">
                      <m:sSub>
                        <m:sSubPr>
                          <m:ctrlPr>
                            <a:rPr lang="es-CL" sz="1800" i="1" kern="1200" smtClean="0">
                              <a:solidFill>
                                <a:srgbClr val="333399">
                                  <a:lumMod val="50000"/>
                                </a:srgbClr>
                              </a:solidFill>
                              <a:latin typeface="Cambria Math" panose="02040503050406030204" pitchFamily="18" charset="0"/>
                              <a:ea typeface="+mn-ea"/>
                            </a:rPr>
                          </m:ctrlPr>
                        </m:sSubPr>
                        <m:e>
                          <m:r>
                            <a:rPr lang="en-US" sz="1800" i="1" kern="1200" smtClean="0">
                              <a:solidFill>
                                <a:srgbClr val="333399">
                                  <a:lumMod val="50000"/>
                                </a:srgbClr>
                              </a:solidFill>
                              <a:latin typeface="Cambria Math" panose="02040503050406030204" pitchFamily="18" charset="0"/>
                              <a:ea typeface="+mn-ea"/>
                            </a:rPr>
                            <m:t>𝑓</m:t>
                          </m:r>
                        </m:e>
                        <m:sub>
                          <m:r>
                            <a:rPr lang="en-US" sz="1800" i="1" kern="1200" smtClean="0">
                              <a:solidFill>
                                <a:srgbClr val="333399">
                                  <a:lumMod val="50000"/>
                                </a:srgbClr>
                              </a:solidFill>
                              <a:latin typeface="Cambria Math" panose="02040503050406030204" pitchFamily="18" charset="0"/>
                              <a:ea typeface="+mn-ea"/>
                            </a:rPr>
                            <m:t>3</m:t>
                          </m:r>
                        </m:sub>
                      </m:sSub>
                    </m:oMath>
                  </m:oMathPara>
                </a14:m>
                <a:endParaRPr lang="es-CL" sz="1800" kern="1200" dirty="0">
                  <a:solidFill>
                    <a:srgbClr val="333399">
                      <a:lumMod val="50000"/>
                    </a:srgbClr>
                  </a:solidFill>
                  <a:latin typeface="Monotype Corsiva" panose="03010101010201010101" pitchFamily="66" charset="0"/>
                  <a:ea typeface="+mn-ea"/>
                  <a:cs typeface="Arial" panose="020B0604020202020204" pitchFamily="34" charset="0"/>
                </a:endParaRPr>
              </a:p>
            </p:txBody>
          </p:sp>
        </mc:Choice>
        <mc:Fallback xmlns="">
          <p:sp>
            <p:nvSpPr>
              <p:cNvPr id="180" name="108 CuadroTexto"/>
              <p:cNvSpPr txBox="1">
                <a:spLocks noRot="1" noChangeAspect="1" noMove="1" noResize="1" noEditPoints="1" noAdjustHandles="1" noChangeArrowheads="1" noChangeShapeType="1" noTextEdit="1"/>
              </p:cNvSpPr>
              <p:nvPr/>
            </p:nvSpPr>
            <p:spPr>
              <a:xfrm>
                <a:off x="5858458" y="3247851"/>
                <a:ext cx="342620" cy="369332"/>
              </a:xfrm>
              <a:prstGeom prst="rect">
                <a:avLst/>
              </a:prstGeom>
              <a:blipFill rotWithShape="1">
                <a:blip r:embed="rId8"/>
                <a:stretch>
                  <a:fillRect l="-170" t="-125" r="88" b="60"/>
                </a:stretch>
              </a:blipFill>
              <a:ln w="9525">
                <a:noFill/>
              </a:ln>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81" name="108 CuadroTexto"/>
              <p:cNvSpPr txBox="1"/>
              <p:nvPr/>
            </p:nvSpPr>
            <p:spPr>
              <a:xfrm>
                <a:off x="6502254" y="3252153"/>
                <a:ext cx="342620" cy="369332"/>
              </a:xfrm>
              <a:prstGeom prst="rect">
                <a:avLst/>
              </a:prstGeom>
              <a:noFill/>
              <a:ln w="9525">
                <a:noFill/>
              </a:ln>
            </p:spPr>
            <p:txBody>
              <a:bodyPr wrap="square" rtlCol="0">
                <a:spAutoFit/>
              </a:bodyPr>
              <a:lstStyle/>
              <a:p>
                <a:pPr fontAlgn="base">
                  <a:spcBef>
                    <a:spcPct val="0"/>
                  </a:spcBef>
                  <a:spcAft>
                    <a:spcPct val="0"/>
                  </a:spcAft>
                  <a:buClrTx/>
                  <a:buFontTx/>
                  <a:buNone/>
                </a:pPr>
                <a14:m>
                  <m:oMathPara xmlns:m="http://schemas.openxmlformats.org/officeDocument/2006/math">
                    <m:oMathParaPr>
                      <m:jc m:val="centerGroup"/>
                    </m:oMathParaPr>
                    <m:oMath xmlns:m="http://schemas.openxmlformats.org/officeDocument/2006/math">
                      <m:sSub>
                        <m:sSubPr>
                          <m:ctrlPr>
                            <a:rPr lang="es-CL" sz="1800" i="1" kern="1200" smtClean="0">
                              <a:solidFill>
                                <a:srgbClr val="333399">
                                  <a:lumMod val="50000"/>
                                </a:srgbClr>
                              </a:solidFill>
                              <a:latin typeface="Cambria Math" panose="02040503050406030204" pitchFamily="18" charset="0"/>
                              <a:ea typeface="+mn-ea"/>
                            </a:rPr>
                          </m:ctrlPr>
                        </m:sSubPr>
                        <m:e>
                          <m:r>
                            <a:rPr lang="en-US" sz="1800" i="1" kern="1200" smtClean="0">
                              <a:solidFill>
                                <a:srgbClr val="333399">
                                  <a:lumMod val="50000"/>
                                </a:srgbClr>
                              </a:solidFill>
                              <a:latin typeface="Cambria Math" panose="02040503050406030204" pitchFamily="18" charset="0"/>
                              <a:ea typeface="+mn-ea"/>
                            </a:rPr>
                            <m:t>𝑓</m:t>
                          </m:r>
                        </m:e>
                        <m:sub>
                          <m:r>
                            <a:rPr lang="en-US" sz="1800" i="1" kern="1200" smtClean="0">
                              <a:solidFill>
                                <a:srgbClr val="333399">
                                  <a:lumMod val="50000"/>
                                </a:srgbClr>
                              </a:solidFill>
                              <a:latin typeface="Cambria Math" panose="02040503050406030204" pitchFamily="18" charset="0"/>
                              <a:ea typeface="+mn-ea"/>
                            </a:rPr>
                            <m:t>4</m:t>
                          </m:r>
                        </m:sub>
                      </m:sSub>
                    </m:oMath>
                  </m:oMathPara>
                </a14:m>
                <a:endParaRPr lang="es-CL" sz="1800" kern="1200" dirty="0">
                  <a:solidFill>
                    <a:srgbClr val="333399">
                      <a:lumMod val="50000"/>
                    </a:srgbClr>
                  </a:solidFill>
                  <a:latin typeface="Monotype Corsiva" panose="03010101010201010101" pitchFamily="66" charset="0"/>
                  <a:ea typeface="+mn-ea"/>
                  <a:cs typeface="Arial" panose="020B0604020202020204" pitchFamily="34" charset="0"/>
                </a:endParaRPr>
              </a:p>
            </p:txBody>
          </p:sp>
        </mc:Choice>
        <mc:Fallback xmlns="">
          <p:sp>
            <p:nvSpPr>
              <p:cNvPr id="181" name="108 CuadroTexto"/>
              <p:cNvSpPr txBox="1">
                <a:spLocks noRot="1" noChangeAspect="1" noMove="1" noResize="1" noEditPoints="1" noAdjustHandles="1" noChangeArrowheads="1" noChangeShapeType="1" noTextEdit="1"/>
              </p:cNvSpPr>
              <p:nvPr/>
            </p:nvSpPr>
            <p:spPr>
              <a:xfrm>
                <a:off x="6502254" y="3252153"/>
                <a:ext cx="342620" cy="369332"/>
              </a:xfrm>
              <a:prstGeom prst="rect">
                <a:avLst/>
              </a:prstGeom>
              <a:blipFill rotWithShape="1">
                <a:blip r:embed="rId9"/>
                <a:stretch>
                  <a:fillRect l="-143" t="-86" r="61" b="22"/>
                </a:stretch>
              </a:blipFill>
              <a:ln w="9525">
                <a:noFill/>
              </a:ln>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82" name="108 CuadroTexto"/>
              <p:cNvSpPr txBox="1"/>
              <p:nvPr/>
            </p:nvSpPr>
            <p:spPr>
              <a:xfrm>
                <a:off x="7586163" y="3264784"/>
                <a:ext cx="342620" cy="369332"/>
              </a:xfrm>
              <a:prstGeom prst="rect">
                <a:avLst/>
              </a:prstGeom>
              <a:noFill/>
              <a:ln w="9525">
                <a:noFill/>
              </a:ln>
            </p:spPr>
            <p:txBody>
              <a:bodyPr wrap="square" rtlCol="0">
                <a:spAutoFit/>
              </a:bodyPr>
              <a:lstStyle/>
              <a:p>
                <a:pPr fontAlgn="base">
                  <a:spcBef>
                    <a:spcPct val="0"/>
                  </a:spcBef>
                  <a:spcAft>
                    <a:spcPct val="0"/>
                  </a:spcAft>
                  <a:buClrTx/>
                  <a:buFontTx/>
                  <a:buNone/>
                </a:pPr>
                <a14:m>
                  <m:oMathPara xmlns:m="http://schemas.openxmlformats.org/officeDocument/2006/math">
                    <m:oMathParaPr>
                      <m:jc m:val="centerGroup"/>
                    </m:oMathParaPr>
                    <m:oMath xmlns:m="http://schemas.openxmlformats.org/officeDocument/2006/math">
                      <m:sSub>
                        <m:sSubPr>
                          <m:ctrlPr>
                            <a:rPr lang="es-CL" sz="1800" i="1" kern="1200" smtClean="0">
                              <a:solidFill>
                                <a:srgbClr val="333399">
                                  <a:lumMod val="50000"/>
                                </a:srgbClr>
                              </a:solidFill>
                              <a:latin typeface="Cambria Math" panose="02040503050406030204" pitchFamily="18" charset="0"/>
                              <a:ea typeface="+mn-ea"/>
                            </a:rPr>
                          </m:ctrlPr>
                        </m:sSubPr>
                        <m:e>
                          <m:r>
                            <a:rPr lang="en-US" sz="1800" i="1" kern="1200" smtClean="0">
                              <a:solidFill>
                                <a:srgbClr val="333399">
                                  <a:lumMod val="50000"/>
                                </a:srgbClr>
                              </a:solidFill>
                              <a:latin typeface="Cambria Math" panose="02040503050406030204" pitchFamily="18" charset="0"/>
                              <a:ea typeface="+mn-ea"/>
                            </a:rPr>
                            <m:t>𝑓</m:t>
                          </m:r>
                        </m:e>
                        <m:sub>
                          <m:r>
                            <a:rPr lang="en-US" sz="1800" i="1" kern="1200" smtClean="0">
                              <a:solidFill>
                                <a:srgbClr val="333399">
                                  <a:lumMod val="50000"/>
                                </a:srgbClr>
                              </a:solidFill>
                              <a:latin typeface="Cambria Math" panose="02040503050406030204" pitchFamily="18" charset="0"/>
                              <a:ea typeface="+mn-ea"/>
                            </a:rPr>
                            <m:t>𝑛</m:t>
                          </m:r>
                          <m:r>
                            <a:rPr lang="en-US" sz="1800" i="1" kern="1200" smtClean="0">
                              <a:solidFill>
                                <a:srgbClr val="333399">
                                  <a:lumMod val="50000"/>
                                </a:srgbClr>
                              </a:solidFill>
                              <a:latin typeface="Cambria Math" panose="02040503050406030204" pitchFamily="18" charset="0"/>
                              <a:ea typeface="+mn-ea"/>
                            </a:rPr>
                            <m:t>−1</m:t>
                          </m:r>
                        </m:sub>
                      </m:sSub>
                    </m:oMath>
                  </m:oMathPara>
                </a14:m>
                <a:endParaRPr lang="es-CL" sz="1800" kern="1200" dirty="0">
                  <a:solidFill>
                    <a:srgbClr val="333399">
                      <a:lumMod val="50000"/>
                    </a:srgbClr>
                  </a:solidFill>
                  <a:latin typeface="Monotype Corsiva" panose="03010101010201010101" pitchFamily="66" charset="0"/>
                  <a:ea typeface="+mn-ea"/>
                  <a:cs typeface="Arial" panose="020B0604020202020204" pitchFamily="34" charset="0"/>
                </a:endParaRPr>
              </a:p>
            </p:txBody>
          </p:sp>
        </mc:Choice>
        <mc:Fallback xmlns="">
          <p:sp>
            <p:nvSpPr>
              <p:cNvPr id="182" name="108 CuadroTexto"/>
              <p:cNvSpPr txBox="1">
                <a:spLocks noRot="1" noChangeAspect="1" noMove="1" noResize="1" noEditPoints="1" noAdjustHandles="1" noChangeArrowheads="1" noChangeShapeType="1" noTextEdit="1"/>
              </p:cNvSpPr>
              <p:nvPr/>
            </p:nvSpPr>
            <p:spPr>
              <a:xfrm>
                <a:off x="7586163" y="3264784"/>
                <a:ext cx="342620" cy="369332"/>
              </a:xfrm>
              <a:prstGeom prst="rect">
                <a:avLst/>
              </a:prstGeom>
              <a:blipFill rotWithShape="1">
                <a:blip r:embed="rId10"/>
                <a:stretch>
                  <a:fillRect l="-132" t="-67" r="-59999" b="3"/>
                </a:stretch>
              </a:blipFill>
              <a:ln w="9525">
                <a:noFill/>
              </a:ln>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83" name="108 CuadroTexto"/>
              <p:cNvSpPr txBox="1"/>
              <p:nvPr/>
            </p:nvSpPr>
            <p:spPr>
              <a:xfrm>
                <a:off x="8323176" y="3247851"/>
                <a:ext cx="342620" cy="369332"/>
              </a:xfrm>
              <a:prstGeom prst="rect">
                <a:avLst/>
              </a:prstGeom>
              <a:noFill/>
              <a:ln w="9525">
                <a:noFill/>
              </a:ln>
            </p:spPr>
            <p:txBody>
              <a:bodyPr wrap="square" rtlCol="0">
                <a:spAutoFit/>
              </a:bodyPr>
              <a:lstStyle/>
              <a:p>
                <a:pPr fontAlgn="base">
                  <a:spcBef>
                    <a:spcPct val="0"/>
                  </a:spcBef>
                  <a:spcAft>
                    <a:spcPct val="0"/>
                  </a:spcAft>
                  <a:buClrTx/>
                  <a:buFontTx/>
                  <a:buNone/>
                </a:pPr>
                <a14:m>
                  <m:oMathPara xmlns:m="http://schemas.openxmlformats.org/officeDocument/2006/math">
                    <m:oMathParaPr>
                      <m:jc m:val="centerGroup"/>
                    </m:oMathParaPr>
                    <m:oMath xmlns:m="http://schemas.openxmlformats.org/officeDocument/2006/math">
                      <m:sSub>
                        <m:sSubPr>
                          <m:ctrlPr>
                            <a:rPr lang="es-CL" sz="1800" i="1" kern="1200" smtClean="0">
                              <a:solidFill>
                                <a:srgbClr val="333399">
                                  <a:lumMod val="50000"/>
                                </a:srgbClr>
                              </a:solidFill>
                              <a:latin typeface="Cambria Math" panose="02040503050406030204" pitchFamily="18" charset="0"/>
                              <a:ea typeface="+mn-ea"/>
                            </a:rPr>
                          </m:ctrlPr>
                        </m:sSubPr>
                        <m:e>
                          <m:r>
                            <a:rPr lang="en-US" sz="1800" i="1" kern="1200" smtClean="0">
                              <a:solidFill>
                                <a:srgbClr val="333399">
                                  <a:lumMod val="50000"/>
                                </a:srgbClr>
                              </a:solidFill>
                              <a:latin typeface="Cambria Math" panose="02040503050406030204" pitchFamily="18" charset="0"/>
                              <a:ea typeface="+mn-ea"/>
                            </a:rPr>
                            <m:t>𝑓</m:t>
                          </m:r>
                        </m:e>
                        <m:sub>
                          <m:r>
                            <a:rPr lang="en-US" sz="1800" i="1" kern="1200" smtClean="0">
                              <a:solidFill>
                                <a:srgbClr val="333399">
                                  <a:lumMod val="50000"/>
                                </a:srgbClr>
                              </a:solidFill>
                              <a:latin typeface="Cambria Math" panose="02040503050406030204" pitchFamily="18" charset="0"/>
                              <a:ea typeface="+mn-ea"/>
                            </a:rPr>
                            <m:t>𝑛</m:t>
                          </m:r>
                        </m:sub>
                      </m:sSub>
                    </m:oMath>
                  </m:oMathPara>
                </a14:m>
                <a:endParaRPr lang="es-CL" sz="1800" kern="1200" dirty="0">
                  <a:solidFill>
                    <a:srgbClr val="333399">
                      <a:lumMod val="50000"/>
                    </a:srgbClr>
                  </a:solidFill>
                  <a:latin typeface="Monotype Corsiva" panose="03010101010201010101" pitchFamily="66" charset="0"/>
                  <a:ea typeface="+mn-ea"/>
                  <a:cs typeface="Arial" panose="020B0604020202020204" pitchFamily="34" charset="0"/>
                </a:endParaRPr>
              </a:p>
            </p:txBody>
          </p:sp>
        </mc:Choice>
        <mc:Fallback xmlns="">
          <p:sp>
            <p:nvSpPr>
              <p:cNvPr id="183" name="108 CuadroTexto"/>
              <p:cNvSpPr txBox="1">
                <a:spLocks noRot="1" noChangeAspect="1" noMove="1" noResize="1" noEditPoints="1" noAdjustHandles="1" noChangeArrowheads="1" noChangeShapeType="1" noTextEdit="1"/>
              </p:cNvSpPr>
              <p:nvPr/>
            </p:nvSpPr>
            <p:spPr>
              <a:xfrm>
                <a:off x="8323176" y="3247851"/>
                <a:ext cx="342620" cy="369332"/>
              </a:xfrm>
              <a:prstGeom prst="rect">
                <a:avLst/>
              </a:prstGeom>
              <a:blipFill rotWithShape="1">
                <a:blip r:embed="rId11"/>
                <a:stretch>
                  <a:fillRect l="-67" t="-125" r="171" b="60"/>
                </a:stretch>
              </a:blipFill>
              <a:ln w="9525">
                <a:noFill/>
              </a:ln>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84" name="108 CuadroTexto"/>
              <p:cNvSpPr txBox="1"/>
              <p:nvPr/>
            </p:nvSpPr>
            <p:spPr>
              <a:xfrm>
                <a:off x="7099040" y="2527771"/>
                <a:ext cx="342620" cy="369332"/>
              </a:xfrm>
              <a:prstGeom prst="rect">
                <a:avLst/>
              </a:prstGeom>
              <a:noFill/>
              <a:ln w="9525">
                <a:noFill/>
              </a:ln>
            </p:spPr>
            <p:txBody>
              <a:bodyPr wrap="square" rtlCol="0">
                <a:spAutoFit/>
              </a:bodyPr>
              <a:lstStyle/>
              <a:p>
                <a:pPr fontAlgn="base">
                  <a:spcBef>
                    <a:spcPct val="0"/>
                  </a:spcBef>
                  <a:spcAft>
                    <a:spcPct val="0"/>
                  </a:spcAft>
                  <a:buClrTx/>
                  <a:buFontTx/>
                  <a:buNone/>
                </a:pPr>
                <a14:m>
                  <m:oMathPara xmlns:m="http://schemas.openxmlformats.org/officeDocument/2006/math">
                    <m:oMathParaPr>
                      <m:jc m:val="centerGroup"/>
                    </m:oMathParaPr>
                    <m:oMath xmlns:m="http://schemas.openxmlformats.org/officeDocument/2006/math">
                      <m:r>
                        <a:rPr lang="es-CL" sz="1800" i="1" kern="1200" smtClean="0">
                          <a:solidFill>
                            <a:srgbClr val="333399">
                              <a:lumMod val="50000"/>
                            </a:srgbClr>
                          </a:solidFill>
                          <a:latin typeface="Cambria Math" panose="02040503050406030204" pitchFamily="18" charset="0"/>
                          <a:ea typeface="+mn-ea"/>
                        </a:rPr>
                        <m:t>⋯</m:t>
                      </m:r>
                    </m:oMath>
                  </m:oMathPara>
                </a14:m>
                <a:endParaRPr lang="es-CL" sz="1800" kern="1200" dirty="0">
                  <a:solidFill>
                    <a:srgbClr val="333399">
                      <a:lumMod val="50000"/>
                    </a:srgbClr>
                  </a:solidFill>
                  <a:latin typeface="Monotype Corsiva" panose="03010101010201010101" pitchFamily="66" charset="0"/>
                  <a:ea typeface="+mn-ea"/>
                  <a:cs typeface="Arial" panose="020B0604020202020204" pitchFamily="34" charset="0"/>
                </a:endParaRPr>
              </a:p>
            </p:txBody>
          </p:sp>
        </mc:Choice>
        <mc:Fallback xmlns="">
          <p:sp>
            <p:nvSpPr>
              <p:cNvPr id="184" name="108 CuadroTexto"/>
              <p:cNvSpPr txBox="1">
                <a:spLocks noRot="1" noChangeAspect="1" noMove="1" noResize="1" noEditPoints="1" noAdjustHandles="1" noChangeArrowheads="1" noChangeShapeType="1" noTextEdit="1"/>
              </p:cNvSpPr>
              <p:nvPr/>
            </p:nvSpPr>
            <p:spPr>
              <a:xfrm>
                <a:off x="7099040" y="2527771"/>
                <a:ext cx="342620" cy="369332"/>
              </a:xfrm>
              <a:prstGeom prst="rect">
                <a:avLst/>
              </a:prstGeom>
              <a:blipFill rotWithShape="1">
                <a:blip r:embed="rId12"/>
                <a:stretch>
                  <a:fillRect l="-109" t="-128" r="28" b="63"/>
                </a:stretch>
              </a:blipFill>
              <a:ln w="9525">
                <a:noFill/>
              </a:ln>
            </p:spPr>
            <p:txBody>
              <a:bodyPr/>
              <a:lstStyle/>
              <a:p>
                <a:r>
                  <a:rPr lang="en-US" altLang="en-US">
                    <a:noFill/>
                  </a:rPr>
                  <a:t> </a:t>
                </a:r>
              </a:p>
            </p:txBody>
          </p:sp>
        </mc:Fallback>
      </mc:AlternateContent>
      <p:sp>
        <p:nvSpPr>
          <p:cNvPr id="186" name="Cerrar llave 185"/>
          <p:cNvSpPr/>
          <p:nvPr/>
        </p:nvSpPr>
        <p:spPr>
          <a:xfrm>
            <a:off x="4082665" y="2016239"/>
            <a:ext cx="295108" cy="1617877"/>
          </a:xfrm>
          <a:prstGeom prst="rightBrace">
            <a:avLst>
              <a:gd name="adj1" fmla="val 15931"/>
              <a:gd name="adj2" fmla="val 50660"/>
            </a:avLst>
          </a:prstGeom>
          <a:noFill/>
          <a:ln w="9525" cap="flat" cmpd="sng" algn="ctr">
            <a:solidFill>
              <a:srgbClr val="000000">
                <a:shade val="95000"/>
                <a:satMod val="10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s-ES" sz="1800" b="0" i="0" u="none" strike="noStrike" kern="1200" cap="none" spc="0" normalizeH="0" baseline="0" noProof="0">
              <a:ln>
                <a:noFill/>
              </a:ln>
              <a:solidFill>
                <a:srgbClr val="000000"/>
              </a:solidFill>
              <a:effectLst/>
              <a:uLnTx/>
              <a:uFillTx/>
              <a:latin typeface="Arial" panose="020B0604020202020204"/>
              <a:ea typeface="+mn-ea"/>
              <a:cs typeface="Arial" panose="020B0604020202020204"/>
            </a:endParaRPr>
          </a:p>
        </p:txBody>
      </p:sp>
      <p:sp>
        <p:nvSpPr>
          <p:cNvPr id="187" name="CuadroTexto 186"/>
          <p:cNvSpPr txBox="1"/>
          <p:nvPr/>
        </p:nvSpPr>
        <p:spPr>
          <a:xfrm>
            <a:off x="1423286" y="1507067"/>
            <a:ext cx="1175322" cy="400110"/>
          </a:xfrm>
          <a:prstGeom prst="rect">
            <a:avLst/>
          </a:prstGeom>
          <a:noFill/>
        </p:spPr>
        <p:txBody>
          <a:bodyPr wrap="none" rtlCol="0">
            <a:spAutoFit/>
          </a:bodyPr>
          <a:lstStyle/>
          <a:p>
            <a:pPr fontAlgn="base">
              <a:spcBef>
                <a:spcPct val="0"/>
              </a:spcBef>
              <a:spcAft>
                <a:spcPct val="0"/>
              </a:spcAft>
              <a:buClrTx/>
              <a:buFontTx/>
              <a:buNone/>
            </a:pPr>
            <a:r>
              <a:rPr lang="en-US" sz="2000" kern="1200" dirty="0">
                <a:latin typeface="Monotype Corsiva" panose="03010101010201010101" pitchFamily="66" charset="0"/>
                <a:ea typeface="+mn-ea"/>
                <a:cs typeface="Arial" panose="020B0604020202020204" pitchFamily="34" charset="0"/>
              </a:rPr>
              <a:t>media data</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s-PE" dirty="0" err="1"/>
              <a:t>Búsqueda</a:t>
            </a:r>
            <a:r>
              <a:rPr lang="en-US" altLang="es-PE" dirty="0"/>
              <a:t> Multimedia: </a:t>
            </a:r>
            <a:r>
              <a:rPr lang="en-US" altLang="es-PE" b="0" dirty="0"/>
              <a:t> </a:t>
            </a:r>
            <a:r>
              <a:rPr lang="en-US" altLang="es-PE" b="0" dirty="0" err="1"/>
              <a:t>Detección</a:t>
            </a:r>
            <a:r>
              <a:rPr lang="en-US" altLang="es-PE" b="0" dirty="0"/>
              <a:t> de </a:t>
            </a:r>
            <a:r>
              <a:rPr lang="en-US" altLang="es-PE" b="0" dirty="0" err="1"/>
              <a:t>Anomalías</a:t>
            </a:r>
            <a:endParaRPr lang="es-ES" dirty="0"/>
          </a:p>
        </p:txBody>
      </p:sp>
      <p:sp>
        <p:nvSpPr>
          <p:cNvPr id="3" name="Marcador de contenido 2"/>
          <p:cNvSpPr>
            <a:spLocks noGrp="1"/>
          </p:cNvSpPr>
          <p:nvPr>
            <p:ph type="body" idx="1"/>
          </p:nvPr>
        </p:nvSpPr>
        <p:spPr/>
        <p:txBody>
          <a:bodyPr/>
          <a:lstStyle/>
          <a:p>
            <a:r>
              <a:rPr lang="en-US" dirty="0"/>
              <a:t>Online anomaly detection in streaming data</a:t>
            </a:r>
            <a:endParaRPr lang="es-ES"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800" y="1556355"/>
            <a:ext cx="7360674" cy="337266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s-PE" dirty="0"/>
              <a:t>Base de Datos Multimedia: </a:t>
            </a:r>
            <a:r>
              <a:rPr lang="en-US" dirty="0" err="1"/>
              <a:t>Áreas</a:t>
            </a:r>
            <a:r>
              <a:rPr lang="en-US" dirty="0"/>
              <a:t> de </a:t>
            </a:r>
            <a:r>
              <a:rPr lang="en-US" dirty="0" err="1"/>
              <a:t>Aplicación</a:t>
            </a:r>
            <a:r>
              <a:rPr lang="en-US" dirty="0"/>
              <a:t> </a:t>
            </a:r>
            <a:endParaRPr lang="en-US" altLang="es-PE" dirty="0"/>
          </a:p>
        </p:txBody>
      </p:sp>
      <p:sp>
        <p:nvSpPr>
          <p:cNvPr id="5" name="Marcador de texto 4"/>
          <p:cNvSpPr>
            <a:spLocks noGrp="1"/>
          </p:cNvSpPr>
          <p:nvPr>
            <p:ph type="body" idx="1"/>
          </p:nvPr>
        </p:nvSpPr>
        <p:spPr/>
        <p:txBody>
          <a:bodyPr/>
          <a:lstStyle/>
          <a:p>
            <a:r>
              <a:rPr lang="es-PE" b="1" dirty="0"/>
              <a:t>¿Qué esta sucediendo ahora?</a:t>
            </a:r>
          </a:p>
        </p:txBody>
      </p:sp>
      <p:pic>
        <p:nvPicPr>
          <p:cNvPr id="153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582"/>
          <a:stretch/>
        </p:blipFill>
        <p:spPr bwMode="auto">
          <a:xfrm>
            <a:off x="856799" y="1344932"/>
            <a:ext cx="7263809" cy="3493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400429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358"/>
          <a:stretch/>
        </p:blipFill>
        <p:spPr bwMode="auto">
          <a:xfrm>
            <a:off x="4207899" y="1957052"/>
            <a:ext cx="4624326" cy="29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5363" name="Rectangle 3"/>
          <p:cNvSpPr>
            <a:spLocks noGrp="1" noChangeArrowheads="1"/>
          </p:cNvSpPr>
          <p:nvPr>
            <p:ph type="title"/>
          </p:nvPr>
        </p:nvSpPr>
        <p:spPr/>
        <p:txBody>
          <a:bodyPr>
            <a:normAutofit/>
          </a:bodyPr>
          <a:lstStyle/>
          <a:p>
            <a:pPr>
              <a:defRPr/>
            </a:pPr>
            <a:r>
              <a:rPr lang="en-US" altLang="zh-TW" sz="2700" dirty="0" err="1">
                <a:effectLst>
                  <a:outerShdw blurRad="38100" dist="38100" dir="2700000" algn="tl">
                    <a:srgbClr val="FFFFFF"/>
                  </a:outerShdw>
                </a:effectLst>
              </a:rPr>
              <a:t>Arquitectura</a:t>
            </a:r>
            <a:r>
              <a:rPr lang="en-US" altLang="zh-TW" sz="2700" dirty="0">
                <a:effectLst>
                  <a:outerShdw blurRad="38100" dist="38100" dir="2700000" algn="tl">
                    <a:srgbClr val="FFFFFF"/>
                  </a:outerShdw>
                </a:effectLst>
              </a:rPr>
              <a:t> de Base de </a:t>
            </a:r>
            <a:r>
              <a:rPr lang="en-US" altLang="zh-TW" sz="2700" dirty="0" err="1">
                <a:effectLst>
                  <a:outerShdw blurRad="38100" dist="38100" dir="2700000" algn="tl">
                    <a:srgbClr val="FFFFFF"/>
                  </a:outerShdw>
                </a:effectLst>
              </a:rPr>
              <a:t>Datos</a:t>
            </a:r>
            <a:r>
              <a:rPr lang="en-US" altLang="zh-TW" sz="2700" dirty="0">
                <a:effectLst>
                  <a:outerShdw blurRad="38100" dist="38100" dir="2700000" algn="tl">
                    <a:srgbClr val="FFFFFF"/>
                  </a:outerShdw>
                </a:effectLst>
              </a:rPr>
              <a:t> Multimedia</a:t>
            </a:r>
            <a:endParaRPr lang="en-US" altLang="zh-TW" dirty="0"/>
          </a:p>
        </p:txBody>
      </p:sp>
      <p:sp>
        <p:nvSpPr>
          <p:cNvPr id="26629" name="Rectangle 4"/>
          <p:cNvSpPr>
            <a:spLocks noGrp="1" noChangeArrowheads="1"/>
          </p:cNvSpPr>
          <p:nvPr>
            <p:ph type="body" idx="1"/>
          </p:nvPr>
        </p:nvSpPr>
        <p:spPr>
          <a:xfrm>
            <a:off x="311700" y="850006"/>
            <a:ext cx="4915500" cy="3719019"/>
          </a:xfrm>
        </p:spPr>
        <p:txBody>
          <a:bodyPr/>
          <a:lstStyle/>
          <a:p>
            <a:pPr eaLnBrk="1" hangingPunct="1">
              <a:buFont typeface="Monotype Sorts" pitchFamily="2" charset="2"/>
              <a:buNone/>
            </a:pPr>
            <a:r>
              <a:rPr lang="es-PE" altLang="zh-TW" dirty="0"/>
              <a:t>Basado en el </a:t>
            </a:r>
            <a:r>
              <a:rPr lang="es-PE" altLang="zh-TW" u="sng" dirty="0"/>
              <a:t>principio de autonomía</a:t>
            </a:r>
            <a:r>
              <a:rPr lang="es-PE" altLang="zh-TW" dirty="0"/>
              <a:t>:</a:t>
            </a:r>
          </a:p>
          <a:p>
            <a:pPr>
              <a:lnSpc>
                <a:spcPct val="150000"/>
              </a:lnSpc>
            </a:pPr>
            <a:r>
              <a:rPr lang="es-PE" altLang="zh-TW" sz="1600" dirty="0"/>
              <a:t>Cada tipo de medio está organizado de una manera específica y adecuada para ese tipo de medio.</a:t>
            </a:r>
            <a:endParaRPr lang="en-US" altLang="zh-TW" sz="1600" dirty="0"/>
          </a:p>
          <a:p>
            <a:pPr eaLnBrk="1" hangingPunct="1">
              <a:lnSpc>
                <a:spcPct val="150000"/>
              </a:lnSpc>
            </a:pPr>
            <a:r>
              <a:rPr lang="es-PE" altLang="zh-TW" sz="1600" dirty="0"/>
              <a:t>Necesidad de computar uniones a través de diferentes estructuras de datos.</a:t>
            </a:r>
          </a:p>
          <a:p>
            <a:pPr eaLnBrk="1" hangingPunct="1">
              <a:lnSpc>
                <a:spcPct val="150000"/>
              </a:lnSpc>
            </a:pPr>
            <a:r>
              <a:rPr lang="en-US" altLang="zh-TW" sz="1600" dirty="0"/>
              <a:t>El </a:t>
            </a:r>
            <a:r>
              <a:rPr lang="en-US" altLang="zh-TW" sz="1600" dirty="0" err="1"/>
              <a:t>procesamiento</a:t>
            </a:r>
            <a:r>
              <a:rPr lang="en-US" altLang="zh-TW" sz="1600" dirty="0"/>
              <a:t> de </a:t>
            </a:r>
            <a:r>
              <a:rPr lang="en-US" altLang="zh-TW" sz="1600" dirty="0" err="1"/>
              <a:t>consultas</a:t>
            </a:r>
            <a:r>
              <a:rPr lang="en-US" altLang="zh-TW" sz="1600" dirty="0"/>
              <a:t> </a:t>
            </a:r>
            <a:r>
              <a:rPr lang="en-US" altLang="zh-TW" sz="1600" dirty="0" err="1"/>
              <a:t>es</a:t>
            </a:r>
            <a:r>
              <a:rPr lang="en-US" altLang="zh-TW" sz="1600" dirty="0"/>
              <a:t> </a:t>
            </a:r>
            <a:r>
              <a:rPr lang="en-US" altLang="zh-TW" sz="1600" dirty="0" err="1"/>
              <a:t>relativamente</a:t>
            </a:r>
            <a:r>
              <a:rPr lang="en-US" altLang="zh-TW" sz="1600" dirty="0"/>
              <a:t> </a:t>
            </a:r>
            <a:r>
              <a:rPr lang="en-US" altLang="zh-TW" sz="1600" dirty="0" err="1"/>
              <a:t>rápido</a:t>
            </a:r>
            <a:r>
              <a:rPr lang="en-US" altLang="zh-TW" sz="1600" dirty="0"/>
              <a:t> </a:t>
            </a:r>
            <a:r>
              <a:rPr lang="en-US" altLang="zh-TW" sz="1600" dirty="0" err="1"/>
              <a:t>debido</a:t>
            </a:r>
            <a:r>
              <a:rPr lang="en-US" altLang="zh-TW" sz="1600" dirty="0"/>
              <a:t> al </a:t>
            </a:r>
            <a:r>
              <a:rPr lang="en-US" altLang="zh-TW" sz="1600" dirty="0" err="1"/>
              <a:t>uso</a:t>
            </a:r>
            <a:r>
              <a:rPr lang="en-US" altLang="zh-TW" sz="1600" dirty="0"/>
              <a:t> de  </a:t>
            </a:r>
            <a:r>
              <a:rPr lang="en-US" altLang="zh-TW" sz="1600" dirty="0" err="1"/>
              <a:t>estructuras</a:t>
            </a:r>
            <a:r>
              <a:rPr lang="en-US" altLang="zh-TW" sz="1600" dirty="0"/>
              <a:t> </a:t>
            </a:r>
            <a:r>
              <a:rPr lang="en-US" altLang="zh-TW" sz="1600" dirty="0" err="1"/>
              <a:t>especializadas</a:t>
            </a:r>
            <a:r>
              <a:rPr lang="en-US" altLang="zh-TW" sz="1600" dirty="0"/>
              <a:t>.</a:t>
            </a:r>
          </a:p>
          <a:p>
            <a:pPr eaLnBrk="1" hangingPunct="1"/>
            <a:endParaRPr lang="en-US" altLang="zh-TW" dirty="0"/>
          </a:p>
        </p:txBody>
      </p:sp>
    </p:spTree>
    <p:extLst>
      <p:ext uri="{BB962C8B-B14F-4D97-AF65-F5344CB8AC3E}">
        <p14:creationId xmlns:p14="http://schemas.microsoft.com/office/powerpoint/2010/main" val="176325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4042" y="1786894"/>
            <a:ext cx="4729958" cy="335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6387" name="Rectangle 3"/>
          <p:cNvSpPr>
            <a:spLocks noGrp="1" noChangeArrowheads="1"/>
          </p:cNvSpPr>
          <p:nvPr>
            <p:ph type="title"/>
          </p:nvPr>
        </p:nvSpPr>
        <p:spPr/>
        <p:txBody>
          <a:bodyPr>
            <a:normAutofit/>
          </a:bodyPr>
          <a:lstStyle/>
          <a:p>
            <a:pPr>
              <a:defRPr/>
            </a:pPr>
            <a:r>
              <a:rPr lang="en-US" altLang="zh-TW" sz="2700" dirty="0" err="1">
                <a:effectLst>
                  <a:outerShdw blurRad="38100" dist="38100" dir="2700000" algn="tl">
                    <a:srgbClr val="FFFFFF"/>
                  </a:outerShdw>
                </a:effectLst>
              </a:rPr>
              <a:t>Arquitectura</a:t>
            </a:r>
            <a:r>
              <a:rPr lang="en-US" altLang="zh-TW" sz="2700" dirty="0">
                <a:effectLst>
                  <a:outerShdw blurRad="38100" dist="38100" dir="2700000" algn="tl">
                    <a:srgbClr val="FFFFFF"/>
                  </a:outerShdw>
                </a:effectLst>
              </a:rPr>
              <a:t> de Base de </a:t>
            </a:r>
            <a:r>
              <a:rPr lang="en-US" altLang="zh-TW" sz="2700" dirty="0" err="1">
                <a:effectLst>
                  <a:outerShdw blurRad="38100" dist="38100" dir="2700000" algn="tl">
                    <a:srgbClr val="FFFFFF"/>
                  </a:outerShdw>
                </a:effectLst>
              </a:rPr>
              <a:t>Datos</a:t>
            </a:r>
            <a:r>
              <a:rPr lang="en-US" altLang="zh-TW" sz="2700" dirty="0">
                <a:effectLst>
                  <a:outerShdw blurRad="38100" dist="38100" dir="2700000" algn="tl">
                    <a:srgbClr val="FFFFFF"/>
                  </a:outerShdw>
                </a:effectLst>
              </a:rPr>
              <a:t> Multimedia</a:t>
            </a:r>
            <a:endParaRPr lang="en-US" altLang="zh-TW" sz="2700" dirty="0"/>
          </a:p>
        </p:txBody>
      </p:sp>
      <p:sp>
        <p:nvSpPr>
          <p:cNvPr id="27653" name="Rectangle 4"/>
          <p:cNvSpPr>
            <a:spLocks noGrp="1" noChangeArrowheads="1"/>
          </p:cNvSpPr>
          <p:nvPr>
            <p:ph type="body" idx="1"/>
          </p:nvPr>
        </p:nvSpPr>
        <p:spPr>
          <a:xfrm>
            <a:off x="311700" y="850006"/>
            <a:ext cx="5225100" cy="3719019"/>
          </a:xfrm>
        </p:spPr>
        <p:txBody>
          <a:bodyPr/>
          <a:lstStyle/>
          <a:p>
            <a:pPr eaLnBrk="1" hangingPunct="1">
              <a:buFont typeface="Monotype Sorts" pitchFamily="2" charset="2"/>
              <a:buNone/>
            </a:pPr>
            <a:r>
              <a:rPr lang="es-PE" altLang="zh-TW" dirty="0"/>
              <a:t>Basado en el </a:t>
            </a:r>
            <a:r>
              <a:rPr lang="es-PE" altLang="zh-TW" u="sng" dirty="0"/>
              <a:t>principio de uniformidad</a:t>
            </a:r>
            <a:r>
              <a:rPr lang="es-PE" altLang="zh-TW" dirty="0"/>
              <a:t>:</a:t>
            </a:r>
          </a:p>
          <a:p>
            <a:pPr eaLnBrk="1" hangingPunct="1">
              <a:buFont typeface="Monotype Sorts" pitchFamily="2" charset="2"/>
              <a:buNone/>
            </a:pPr>
            <a:endParaRPr lang="es-PE" altLang="zh-TW" sz="1500" dirty="0"/>
          </a:p>
          <a:p>
            <a:pPr>
              <a:lnSpc>
                <a:spcPct val="150000"/>
              </a:lnSpc>
            </a:pPr>
            <a:r>
              <a:rPr lang="es-PE" altLang="zh-TW" sz="1600" dirty="0"/>
              <a:t>Una única estructura abstracta para indexar todos los tipos de medios.</a:t>
            </a:r>
          </a:p>
          <a:p>
            <a:pPr>
              <a:lnSpc>
                <a:spcPct val="150000"/>
              </a:lnSpc>
            </a:pPr>
            <a:r>
              <a:rPr lang="es-PE" altLang="zh-TW" sz="1600" dirty="0"/>
              <a:t>Resume la parte común de los diferentes tipos de medios (</a:t>
            </a:r>
            <a:r>
              <a:rPr lang="es-PE" altLang="zh-TW" sz="1600" b="1" dirty="0"/>
              <a:t>¡difícil!</a:t>
            </a:r>
            <a:r>
              <a:rPr lang="es-PE" altLang="zh-TW" sz="1600" dirty="0"/>
              <a:t>) - metadatos.</a:t>
            </a:r>
          </a:p>
          <a:p>
            <a:pPr>
              <a:lnSpc>
                <a:spcPct val="150000"/>
              </a:lnSpc>
            </a:pPr>
            <a:r>
              <a:rPr lang="en-US" altLang="zh-TW" sz="1600" dirty="0" err="1"/>
              <a:t>Una</a:t>
            </a:r>
            <a:r>
              <a:rPr lang="en-US" altLang="zh-TW" sz="1600" dirty="0"/>
              <a:t> </a:t>
            </a:r>
            <a:r>
              <a:rPr lang="en-US" altLang="zh-TW" sz="1600" dirty="0" err="1"/>
              <a:t>estructura</a:t>
            </a:r>
            <a:r>
              <a:rPr lang="en-US" altLang="zh-TW" sz="1600" dirty="0"/>
              <a:t> - </a:t>
            </a:r>
            <a:r>
              <a:rPr lang="en-US" altLang="zh-TW" sz="1600" dirty="0" err="1"/>
              <a:t>fácil</a:t>
            </a:r>
            <a:r>
              <a:rPr lang="en-US" altLang="zh-TW" sz="1600" dirty="0"/>
              <a:t> </a:t>
            </a:r>
            <a:r>
              <a:rPr lang="en-US" altLang="zh-TW" sz="1600" dirty="0" err="1"/>
              <a:t>implementación</a:t>
            </a:r>
            <a:r>
              <a:rPr lang="en-US" altLang="zh-TW" sz="1600" dirty="0"/>
              <a:t>.</a:t>
            </a:r>
          </a:p>
        </p:txBody>
      </p:sp>
      <p:sp>
        <p:nvSpPr>
          <p:cNvPr id="27652" name="Slide Number Placeholder 5"/>
          <p:cNvSpPr>
            <a:spLocks noGrp="1"/>
          </p:cNvSpPr>
          <p:nvPr>
            <p:ph type="sldNum"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sz="1800">
                <a:solidFill>
                  <a:schemeClr val="tx1"/>
                </a:solidFill>
                <a:latin typeface="Times New Roman" panose="02020603050405020304" pitchFamily="18" charset="0"/>
                <a:ea typeface="新細明體" charset="-120"/>
              </a:defRPr>
            </a:lvl1pPr>
            <a:lvl2pPr marL="557213" indent="-214313">
              <a:defRPr sz="1800">
                <a:solidFill>
                  <a:schemeClr val="tx1"/>
                </a:solidFill>
                <a:latin typeface="Times New Roman" panose="02020603050405020304" pitchFamily="18" charset="0"/>
                <a:ea typeface="新細明體" charset="-120"/>
              </a:defRPr>
            </a:lvl2pPr>
            <a:lvl3pPr marL="857250" indent="-171450">
              <a:defRPr sz="1800">
                <a:solidFill>
                  <a:schemeClr val="tx1"/>
                </a:solidFill>
                <a:latin typeface="Times New Roman" panose="02020603050405020304" pitchFamily="18" charset="0"/>
                <a:ea typeface="新細明體" charset="-120"/>
              </a:defRPr>
            </a:lvl3pPr>
            <a:lvl4pPr marL="1200150" indent="-171450">
              <a:defRPr sz="1800">
                <a:solidFill>
                  <a:schemeClr val="tx1"/>
                </a:solidFill>
                <a:latin typeface="Times New Roman" panose="02020603050405020304" pitchFamily="18" charset="0"/>
                <a:ea typeface="新細明體" charset="-120"/>
              </a:defRPr>
            </a:lvl4pPr>
            <a:lvl5pPr marL="1543050" indent="-171450">
              <a:defRPr sz="1800">
                <a:solidFill>
                  <a:schemeClr val="tx1"/>
                </a:solidFill>
                <a:latin typeface="Times New Roman" panose="02020603050405020304" pitchFamily="18" charset="0"/>
                <a:ea typeface="新細明體" charset="-12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ea typeface="新細明體" charset="-12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ea typeface="新細明體" charset="-12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ea typeface="新細明體" charset="-12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ea typeface="新細明體" charset="-120"/>
              </a:defRPr>
            </a:lvl9pPr>
          </a:lstStyle>
          <a:p>
            <a:fld id="{FA48103F-3DB1-489F-82DF-D0F8D4B8FA4F}" type="slidenum">
              <a:rPr lang="zh-TW" altLang="en-US" sz="1050">
                <a:solidFill>
                  <a:srgbClr val="FFFFFF"/>
                </a:solidFill>
                <a:latin typeface="Franklin Gothic Book" panose="020B0503020102020204" pitchFamily="34" charset="0"/>
                <a:ea typeface="微軟正黑體" panose="020B0604030504040204" pitchFamily="34" charset="-120"/>
              </a:rPr>
              <a:pPr/>
              <a:t>9</a:t>
            </a:fld>
            <a:endParaRPr lang="zh-TW" altLang="en-US" sz="1050">
              <a:solidFill>
                <a:srgbClr val="FFFFFF"/>
              </a:solidFill>
              <a:latin typeface="Franklin Gothic Book" panose="020B0503020102020204" pitchFamily="34" charset="0"/>
              <a:ea typeface="微軟正黑體" panose="020B0604030504040204" pitchFamily="34" charset="-120"/>
            </a:endParaRPr>
          </a:p>
        </p:txBody>
      </p:sp>
      <p:sp>
        <p:nvSpPr>
          <p:cNvPr id="3" name="Estrella de 12 puntas 2"/>
          <p:cNvSpPr/>
          <p:nvPr/>
        </p:nvSpPr>
        <p:spPr>
          <a:xfrm>
            <a:off x="806842" y="3722400"/>
            <a:ext cx="2771558" cy="1044000"/>
          </a:xfrm>
          <a:prstGeom prst="star12">
            <a:avLst/>
          </a:prstGeom>
          <a:solidFill>
            <a:srgbClr val="FDC0BB"/>
          </a:solidFill>
          <a:ln w="12700">
            <a:solidFill>
              <a:srgbClr val="FF0000"/>
            </a:solidFill>
            <a:prstDash val="dash"/>
          </a:ln>
        </p:spPr>
        <p:style>
          <a:lnRef idx="0">
            <a:scrgbClr r="0" g="0" b="0"/>
          </a:lnRef>
          <a:fillRef idx="0">
            <a:scrgbClr r="0" g="0" b="0"/>
          </a:fillRef>
          <a:effectRef idx="0">
            <a:scrgbClr r="0" g="0" b="0"/>
          </a:effectRef>
          <a:fontRef idx="minor">
            <a:schemeClr val="lt1"/>
          </a:fontRef>
        </p:style>
        <p:txBody>
          <a:bodyPr rtlCol="0" anchor="ctr"/>
          <a:lstStyle/>
          <a:p>
            <a:pPr algn="ctr"/>
            <a:r>
              <a:rPr lang="es-PE" sz="1600" b="1" dirty="0">
                <a:solidFill>
                  <a:schemeClr val="bg2">
                    <a:lumMod val="50000"/>
                  </a:schemeClr>
                </a:solidFill>
              </a:rPr>
              <a:t>Gran desafío</a:t>
            </a:r>
          </a:p>
        </p:txBody>
      </p:sp>
    </p:spTree>
    <p:extLst>
      <p:ext uri="{BB962C8B-B14F-4D97-AF65-F5344CB8AC3E}">
        <p14:creationId xmlns:p14="http://schemas.microsoft.com/office/powerpoint/2010/main" val="2669462183"/>
      </p:ext>
    </p:extLst>
  </p:cSld>
  <p:clrMapOvr>
    <a:masterClrMapping/>
  </p:clrMapOvr>
</p:sld>
</file>

<file path=ppt/theme/theme1.xml><?xml version="1.0" encoding="utf-8"?>
<a:theme xmlns:a="http://schemas.openxmlformats.org/drawingml/2006/main" name="Plantill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Template>
  <TotalTime>6594</TotalTime>
  <Words>3193</Words>
  <Application>Microsoft Office PowerPoint</Application>
  <PresentationFormat>Presentación en pantalla (16:9)</PresentationFormat>
  <Paragraphs>499</Paragraphs>
  <Slides>67</Slides>
  <Notes>21</Notes>
  <HiddenSlides>0</HiddenSlides>
  <MMClips>0</MMClips>
  <ScaleCrop>false</ScaleCrop>
  <HeadingPairs>
    <vt:vector size="8" baseType="variant">
      <vt:variant>
        <vt:lpstr>Fuentes usadas</vt:lpstr>
      </vt:variant>
      <vt:variant>
        <vt:i4>13</vt:i4>
      </vt:variant>
      <vt:variant>
        <vt:lpstr>Tema</vt:lpstr>
      </vt:variant>
      <vt:variant>
        <vt:i4>1</vt:i4>
      </vt:variant>
      <vt:variant>
        <vt:lpstr>Servidores OLE incrustados</vt:lpstr>
      </vt:variant>
      <vt:variant>
        <vt:i4>2</vt:i4>
      </vt:variant>
      <vt:variant>
        <vt:lpstr>Títulos de diapositiva</vt:lpstr>
      </vt:variant>
      <vt:variant>
        <vt:i4>67</vt:i4>
      </vt:variant>
    </vt:vector>
  </HeadingPairs>
  <TitlesOfParts>
    <vt:vector size="83" baseType="lpstr">
      <vt:lpstr>Monotype Sorts</vt:lpstr>
      <vt:lpstr>Comic Sans MS</vt:lpstr>
      <vt:lpstr>Cambria</vt:lpstr>
      <vt:lpstr>Open Sans</vt:lpstr>
      <vt:lpstr>Franklin Gothic Book</vt:lpstr>
      <vt:lpstr>Cambria Math</vt:lpstr>
      <vt:lpstr>Calibri</vt:lpstr>
      <vt:lpstr>Wingdings 2</vt:lpstr>
      <vt:lpstr>Helvetica</vt:lpstr>
      <vt:lpstr>Calibri Light</vt:lpstr>
      <vt:lpstr>Times New Roman</vt:lpstr>
      <vt:lpstr>Arial</vt:lpstr>
      <vt:lpstr>Monotype Corsiva</vt:lpstr>
      <vt:lpstr>Plantilla</vt:lpstr>
      <vt:lpstr>Ecuación</vt:lpstr>
      <vt:lpstr>Equation</vt:lpstr>
      <vt:lpstr>Base de datos mutimedia</vt:lpstr>
      <vt:lpstr>¿Qué es una Base de Datos Multimedia (MMDB)?</vt:lpstr>
      <vt:lpstr>¿Y un Sistema de Gestión de Base de Datos Multimedia?</vt:lpstr>
      <vt:lpstr>¿Cuáles son los problemas y desafíos?</vt:lpstr>
      <vt:lpstr>¿Cuáles son los problemas y desafíos?</vt:lpstr>
      <vt:lpstr>Base de Datos Multimedia: Áreas de Aplicación </vt:lpstr>
      <vt:lpstr>Base de Datos Multimedia: Áreas de Aplicación </vt:lpstr>
      <vt:lpstr>Arquitectura de Base de Datos Multimedia</vt:lpstr>
      <vt:lpstr>Arquitectura de Base de Datos Multimedia</vt:lpstr>
      <vt:lpstr>Recuperación Basado en Contenido [imagenes]</vt:lpstr>
      <vt:lpstr>Recuperación Basado en Contenido [imagenes]</vt:lpstr>
      <vt:lpstr>Recuperación Basado en Contenido [imagenes]</vt:lpstr>
      <vt:lpstr>Esquema general de recuperación usando un índice</vt:lpstr>
      <vt:lpstr>Esquema general de recuperación usando un índice</vt:lpstr>
      <vt:lpstr>Esquema general de recuperación usando un índice</vt:lpstr>
      <vt:lpstr>Búsqueda por Similitud</vt:lpstr>
      <vt:lpstr>Búsqueda por Similitud</vt:lpstr>
      <vt:lpstr>Búsqueda por Similitud</vt:lpstr>
      <vt:lpstr>Búsqueda por Similitud</vt:lpstr>
      <vt:lpstr>Búsqueda por Similitud</vt:lpstr>
      <vt:lpstr>Búsqueda por Similitud: conceptos básicos</vt:lpstr>
      <vt:lpstr>Búsqueda por Similitud: conceptos básicos</vt:lpstr>
      <vt:lpstr>Búsqueda por Similitud: conceptos básicos</vt:lpstr>
      <vt:lpstr>Búsqueda por Similitud: conceptos básicos</vt:lpstr>
      <vt:lpstr>Búsqueda por Similitud: conceptos básicos</vt:lpstr>
      <vt:lpstr>Búsqueda por Similitud: conceptos básicos</vt:lpstr>
      <vt:lpstr>Búsqueda por Similitud: conceptos básicos</vt:lpstr>
      <vt:lpstr>Búsqueda por Similitud: espacios métricos  </vt:lpstr>
      <vt:lpstr>Búsqueda por Similitud: espacios vectoriales  </vt:lpstr>
      <vt:lpstr>Búsqueda por Similitud: espacios vectoriales </vt:lpstr>
      <vt:lpstr>Búsqueda por Similitud: espacios vectoriales </vt:lpstr>
      <vt:lpstr>Búsqueda por Similitud:  consultas por similitud </vt:lpstr>
      <vt:lpstr>Búsqueda por Similitud:  consultas por similitud  </vt:lpstr>
      <vt:lpstr>Búsqueda por Similitud:  consultas por similitud  </vt:lpstr>
      <vt:lpstr>Búsqueda por Similitud:  consultas por similitud  </vt:lpstr>
      <vt:lpstr>Búsqueda por Similitud:  consultas por similitud  </vt:lpstr>
      <vt:lpstr>Búsqueda por Similitud:  consultas por similitud  </vt:lpstr>
      <vt:lpstr>Búsqueda por Similitud:  consultas por similitud  </vt:lpstr>
      <vt:lpstr>Búsqueda por Similitud:  consultas por similitud  </vt:lpstr>
      <vt:lpstr>Búsqueda por Similitud:  eficiencia </vt:lpstr>
      <vt:lpstr>Búsqueda por Similitud:  efectividad </vt:lpstr>
      <vt:lpstr>Búsqueda por Similitud:  efectividad </vt:lpstr>
      <vt:lpstr>Búsqueda por Similitud:  colecciones de referencia </vt:lpstr>
      <vt:lpstr>Búsqueda por Similitud:  colecciones de referencia </vt:lpstr>
      <vt:lpstr>Búsqueda por Similitud:  colecciones de referencia </vt:lpstr>
      <vt:lpstr>Búsqueda por Similitud:  colecciones de referencia </vt:lpstr>
      <vt:lpstr>Referencias</vt:lpstr>
      <vt:lpstr>Laboratorio 9.1</vt:lpstr>
      <vt:lpstr>Modelos de Similitud para Objetos Multimedia  Búsqueda de Imágenes </vt:lpstr>
      <vt:lpstr>Búsqueda de imágenes </vt:lpstr>
      <vt:lpstr>Búsqueda de imágenes:  basado en el color</vt:lpstr>
      <vt:lpstr>Búsqueda de imágenes:  basado en el color</vt:lpstr>
      <vt:lpstr>Búsqueda de imágenes: basado en el color </vt:lpstr>
      <vt:lpstr>Búsqueda de imágenes:  basado en descriptores</vt:lpstr>
      <vt:lpstr>Búsqueda de imágenes:  distancia</vt:lpstr>
      <vt:lpstr>Búsqueda de imágenes:  distancia</vt:lpstr>
      <vt:lpstr>Búsqueda de imágenes:  distancia</vt:lpstr>
      <vt:lpstr>Búsqueda de imágenes:  distancia</vt:lpstr>
      <vt:lpstr>Búsqueda de imágenes:  distancia</vt:lpstr>
      <vt:lpstr>Búsqueda de imágenes:  aplicación en detección de rostros</vt:lpstr>
      <vt:lpstr>Modelos de Similitud para Objetos Multimedia  Búsqueda en Audio y Video</vt:lpstr>
      <vt:lpstr>Búsqueda Multimedia: basado en el sonido </vt:lpstr>
      <vt:lpstr>Búsqueda Multimedia: Segmentación Automática </vt:lpstr>
      <vt:lpstr>Búsqueda Multimedia: Segmentación Automática </vt:lpstr>
      <vt:lpstr>Búsqueda Multimedia:  Representación Temporal</vt:lpstr>
      <vt:lpstr>Búsqueda Multimedia:  Representación Temporal</vt:lpstr>
      <vt:lpstr>Búsqueda Multimedia:  Detección de Anomalías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 Organization</dc:title>
  <cp:lastModifiedBy>heider sanchez</cp:lastModifiedBy>
  <cp:revision>417</cp:revision>
  <dcterms:modified xsi:type="dcterms:W3CDTF">2023-05-30T16:55:37Z</dcterms:modified>
</cp:coreProperties>
</file>